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61"/>
  </p:notesMasterIdLst>
  <p:sldIdLst>
    <p:sldId id="256" r:id="rId2"/>
    <p:sldId id="257" r:id="rId3"/>
    <p:sldId id="262" r:id="rId4"/>
    <p:sldId id="258" r:id="rId5"/>
    <p:sldId id="263" r:id="rId6"/>
    <p:sldId id="286" r:id="rId7"/>
    <p:sldId id="264" r:id="rId8"/>
    <p:sldId id="278" r:id="rId9"/>
    <p:sldId id="267" r:id="rId10"/>
    <p:sldId id="274" r:id="rId11"/>
    <p:sldId id="265" r:id="rId12"/>
    <p:sldId id="266" r:id="rId13"/>
    <p:sldId id="280" r:id="rId14"/>
    <p:sldId id="275" r:id="rId15"/>
    <p:sldId id="276" r:id="rId16"/>
    <p:sldId id="291" r:id="rId17"/>
    <p:sldId id="282" r:id="rId18"/>
    <p:sldId id="289" r:id="rId19"/>
    <p:sldId id="290" r:id="rId20"/>
    <p:sldId id="277" r:id="rId21"/>
    <p:sldId id="279" r:id="rId22"/>
    <p:sldId id="281" r:id="rId23"/>
    <p:sldId id="283" r:id="rId24"/>
    <p:sldId id="284" r:id="rId25"/>
    <p:sldId id="320" r:id="rId26"/>
    <p:sldId id="285" r:id="rId27"/>
    <p:sldId id="292" r:id="rId28"/>
    <p:sldId id="293" r:id="rId29"/>
    <p:sldId id="319" r:id="rId30"/>
    <p:sldId id="294" r:id="rId31"/>
    <p:sldId id="295" r:id="rId32"/>
    <p:sldId id="296" r:id="rId33"/>
    <p:sldId id="318"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287" r:id="rId53"/>
    <p:sldId id="315" r:id="rId54"/>
    <p:sldId id="259" r:id="rId55"/>
    <p:sldId id="260" r:id="rId56"/>
    <p:sldId id="261" r:id="rId57"/>
    <p:sldId id="288" r:id="rId58"/>
    <p:sldId id="317" r:id="rId59"/>
    <p:sldId id="316"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BC89EF96-8CEA-46FF-86C4-4CE0E7609802}" styleName="Φωτεινό στυλ 3 - Έμφαση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Φωτεινό στυλ 3 - Έμφαση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19" autoAdjust="0"/>
    <p:restoredTop sz="94660"/>
  </p:normalViewPr>
  <p:slideViewPr>
    <p:cSldViewPr>
      <p:cViewPr>
        <p:scale>
          <a:sx n="60" d="100"/>
          <a:sy n="60" d="100"/>
        </p:scale>
        <p:origin x="-1928" y="-14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1616-9A96-432E-8078-635FC7615B66}" type="doc">
      <dgm:prSet loTypeId="urn:microsoft.com/office/officeart/2005/8/layout/process1" loCatId="process" qsTypeId="urn:microsoft.com/office/officeart/2005/8/quickstyle/simple1" qsCatId="simple" csTypeId="urn:microsoft.com/office/officeart/2005/8/colors/accent1_2" csCatId="accent1" phldr="1"/>
      <dgm:spPr/>
    </dgm:pt>
    <dgm:pt modelId="{EDF9E532-6EBD-481C-944D-F98EF8919F61}">
      <dgm:prSet phldrT="[Κείμενο]"/>
      <dgm:spPr/>
      <dgm:t>
        <a:bodyPr/>
        <a:lstStyle/>
        <a:p>
          <a:r>
            <a:rPr lang="en-US" dirty="0" smtClean="0"/>
            <a:t>Greek</a:t>
          </a:r>
          <a:endParaRPr lang="en-US" dirty="0"/>
        </a:p>
      </dgm:t>
    </dgm:pt>
    <dgm:pt modelId="{9EC957A4-9861-456E-8F67-472CA43D72B6}" type="parTrans" cxnId="{07AC96C6-923C-457D-877D-BABF9AEE6316}">
      <dgm:prSet/>
      <dgm:spPr/>
      <dgm:t>
        <a:bodyPr/>
        <a:lstStyle/>
        <a:p>
          <a:endParaRPr lang="en-US"/>
        </a:p>
      </dgm:t>
    </dgm:pt>
    <dgm:pt modelId="{9B1CA5CB-8ADC-4C3E-9362-7D1A5A008EDC}" type="sibTrans" cxnId="{07AC96C6-923C-457D-877D-BABF9AEE6316}">
      <dgm:prSet/>
      <dgm:spPr/>
      <dgm:t>
        <a:bodyPr/>
        <a:lstStyle/>
        <a:p>
          <a:endParaRPr lang="en-US" dirty="0"/>
        </a:p>
      </dgm:t>
    </dgm:pt>
    <dgm:pt modelId="{030DA6C8-6E6B-4912-978B-882F2A6C057F}">
      <dgm:prSet phldrT="[Κείμενο]"/>
      <dgm:spPr/>
      <dgm:t>
        <a:bodyPr/>
        <a:lstStyle/>
        <a:p>
          <a:r>
            <a:rPr lang="en-US" dirty="0" smtClean="0"/>
            <a:t>Koine</a:t>
          </a:r>
          <a:endParaRPr lang="en-US" dirty="0"/>
        </a:p>
      </dgm:t>
    </dgm:pt>
    <dgm:pt modelId="{E9F4F9B2-5E59-416D-829F-AD161065852F}" type="parTrans" cxnId="{69095A34-0CD8-4D76-A7AD-09741E2B4637}">
      <dgm:prSet/>
      <dgm:spPr/>
      <dgm:t>
        <a:bodyPr/>
        <a:lstStyle/>
        <a:p>
          <a:endParaRPr lang="en-US"/>
        </a:p>
      </dgm:t>
    </dgm:pt>
    <dgm:pt modelId="{49476478-C7F0-4F21-ACD8-A2264FCB37F0}" type="sibTrans" cxnId="{69095A34-0CD8-4D76-A7AD-09741E2B4637}">
      <dgm:prSet/>
      <dgm:spPr/>
      <dgm:t>
        <a:bodyPr/>
        <a:lstStyle/>
        <a:p>
          <a:endParaRPr lang="en-US"/>
        </a:p>
      </dgm:t>
    </dgm:pt>
    <dgm:pt modelId="{3195CFFB-0FEE-4E5B-8EBC-62B9E5A09FDF}" type="pres">
      <dgm:prSet presAssocID="{88941616-9A96-432E-8078-635FC7615B66}" presName="Name0" presStyleCnt="0">
        <dgm:presLayoutVars>
          <dgm:dir/>
          <dgm:resizeHandles val="exact"/>
        </dgm:presLayoutVars>
      </dgm:prSet>
      <dgm:spPr/>
    </dgm:pt>
    <dgm:pt modelId="{402C3782-D2B1-4FCC-A040-8DF446BB352E}" type="pres">
      <dgm:prSet presAssocID="{EDF9E532-6EBD-481C-944D-F98EF8919F61}" presName="node" presStyleLbl="node1" presStyleIdx="0" presStyleCnt="2">
        <dgm:presLayoutVars>
          <dgm:bulletEnabled val="1"/>
        </dgm:presLayoutVars>
      </dgm:prSet>
      <dgm:spPr/>
      <dgm:t>
        <a:bodyPr/>
        <a:lstStyle/>
        <a:p>
          <a:endParaRPr lang="en-GB"/>
        </a:p>
      </dgm:t>
    </dgm:pt>
    <dgm:pt modelId="{602B9D20-FC6F-48A6-AC95-9B5FD8E12169}" type="pres">
      <dgm:prSet presAssocID="{9B1CA5CB-8ADC-4C3E-9362-7D1A5A008EDC}" presName="sibTrans" presStyleLbl="sibTrans2D1" presStyleIdx="0" presStyleCnt="1"/>
      <dgm:spPr/>
      <dgm:t>
        <a:bodyPr/>
        <a:lstStyle/>
        <a:p>
          <a:endParaRPr lang="en-GB"/>
        </a:p>
      </dgm:t>
    </dgm:pt>
    <dgm:pt modelId="{4E06C711-DBC7-489E-B6E1-F8E788D3F334}" type="pres">
      <dgm:prSet presAssocID="{9B1CA5CB-8ADC-4C3E-9362-7D1A5A008EDC}" presName="connectorText" presStyleLbl="sibTrans2D1" presStyleIdx="0" presStyleCnt="1"/>
      <dgm:spPr/>
      <dgm:t>
        <a:bodyPr/>
        <a:lstStyle/>
        <a:p>
          <a:endParaRPr lang="en-GB"/>
        </a:p>
      </dgm:t>
    </dgm:pt>
    <dgm:pt modelId="{409F4E46-9980-4D23-879D-6BDF7FF56BA5}" type="pres">
      <dgm:prSet presAssocID="{030DA6C8-6E6B-4912-978B-882F2A6C057F}" presName="node" presStyleLbl="node1" presStyleIdx="1" presStyleCnt="2">
        <dgm:presLayoutVars>
          <dgm:bulletEnabled val="1"/>
        </dgm:presLayoutVars>
      </dgm:prSet>
      <dgm:spPr/>
      <dgm:t>
        <a:bodyPr/>
        <a:lstStyle/>
        <a:p>
          <a:endParaRPr lang="en-GB"/>
        </a:p>
      </dgm:t>
    </dgm:pt>
  </dgm:ptLst>
  <dgm:cxnLst>
    <dgm:cxn modelId="{A93A9992-D998-49D7-9CE0-74D352D5E227}" type="presOf" srcId="{030DA6C8-6E6B-4912-978B-882F2A6C057F}" destId="{409F4E46-9980-4D23-879D-6BDF7FF56BA5}" srcOrd="0" destOrd="0" presId="urn:microsoft.com/office/officeart/2005/8/layout/process1"/>
    <dgm:cxn modelId="{6D8CAD4B-A086-4693-B364-FB80FC848B50}" type="presOf" srcId="{EDF9E532-6EBD-481C-944D-F98EF8919F61}" destId="{402C3782-D2B1-4FCC-A040-8DF446BB352E}" srcOrd="0" destOrd="0" presId="urn:microsoft.com/office/officeart/2005/8/layout/process1"/>
    <dgm:cxn modelId="{07AC96C6-923C-457D-877D-BABF9AEE6316}" srcId="{88941616-9A96-432E-8078-635FC7615B66}" destId="{EDF9E532-6EBD-481C-944D-F98EF8919F61}" srcOrd="0" destOrd="0" parTransId="{9EC957A4-9861-456E-8F67-472CA43D72B6}" sibTransId="{9B1CA5CB-8ADC-4C3E-9362-7D1A5A008EDC}"/>
    <dgm:cxn modelId="{9A17FF69-BDFA-4413-8D90-8C74E015CD77}" type="presOf" srcId="{9B1CA5CB-8ADC-4C3E-9362-7D1A5A008EDC}" destId="{602B9D20-FC6F-48A6-AC95-9B5FD8E12169}" srcOrd="0" destOrd="0" presId="urn:microsoft.com/office/officeart/2005/8/layout/process1"/>
    <dgm:cxn modelId="{69095A34-0CD8-4D76-A7AD-09741E2B4637}" srcId="{88941616-9A96-432E-8078-635FC7615B66}" destId="{030DA6C8-6E6B-4912-978B-882F2A6C057F}" srcOrd="1" destOrd="0" parTransId="{E9F4F9B2-5E59-416D-829F-AD161065852F}" sibTransId="{49476478-C7F0-4F21-ACD8-A2264FCB37F0}"/>
    <dgm:cxn modelId="{D9074093-B66F-4F5E-90E1-D4A3D3BDAD54}" type="presOf" srcId="{9B1CA5CB-8ADC-4C3E-9362-7D1A5A008EDC}" destId="{4E06C711-DBC7-489E-B6E1-F8E788D3F334}" srcOrd="1" destOrd="0" presId="urn:microsoft.com/office/officeart/2005/8/layout/process1"/>
    <dgm:cxn modelId="{DEA58809-B696-485D-868E-F18AF180EE33}" type="presOf" srcId="{88941616-9A96-432E-8078-635FC7615B66}" destId="{3195CFFB-0FEE-4E5B-8EBC-62B9E5A09FDF}" srcOrd="0" destOrd="0" presId="urn:microsoft.com/office/officeart/2005/8/layout/process1"/>
    <dgm:cxn modelId="{299FB7A1-D18B-4015-BFC5-DB68746340FE}" type="presParOf" srcId="{3195CFFB-0FEE-4E5B-8EBC-62B9E5A09FDF}" destId="{402C3782-D2B1-4FCC-A040-8DF446BB352E}" srcOrd="0" destOrd="0" presId="urn:microsoft.com/office/officeart/2005/8/layout/process1"/>
    <dgm:cxn modelId="{4F39ACA2-2DF4-442D-AAA6-467AB5EB275B}" type="presParOf" srcId="{3195CFFB-0FEE-4E5B-8EBC-62B9E5A09FDF}" destId="{602B9D20-FC6F-48A6-AC95-9B5FD8E12169}" srcOrd="1" destOrd="0" presId="urn:microsoft.com/office/officeart/2005/8/layout/process1"/>
    <dgm:cxn modelId="{58F6D986-B3AA-4D08-889C-7FBC3E245FEE}" type="presParOf" srcId="{602B9D20-FC6F-48A6-AC95-9B5FD8E12169}" destId="{4E06C711-DBC7-489E-B6E1-F8E788D3F334}" srcOrd="0" destOrd="0" presId="urn:microsoft.com/office/officeart/2005/8/layout/process1"/>
    <dgm:cxn modelId="{2D416606-6B20-4013-9525-B4FE2CCD2ADC}" type="presParOf" srcId="{3195CFFB-0FEE-4E5B-8EBC-62B9E5A09FDF}" destId="{409F4E46-9980-4D23-879D-6BDF7FF56BA5}"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D470FC-59D8-45CA-A3BB-5C162394862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B6D49DDE-4586-4C91-BBCD-DB622BD2B1B0}">
      <dgm:prSet phldrT="[Κείμενο]"/>
      <dgm:spPr/>
      <dgm:t>
        <a:bodyPr/>
        <a:lstStyle/>
        <a:p>
          <a:r>
            <a:rPr lang="en-GB" dirty="0" smtClean="0"/>
            <a:t>&lt;church&gt;</a:t>
          </a:r>
          <a:endParaRPr lang="en-GB" dirty="0"/>
        </a:p>
      </dgm:t>
    </dgm:pt>
    <dgm:pt modelId="{ECF05127-D273-4BED-8A61-4B6F0A6BC524}" type="parTrans" cxnId="{70E428A9-B945-4B07-9CAB-2DBEB0C77ABD}">
      <dgm:prSet/>
      <dgm:spPr/>
      <dgm:t>
        <a:bodyPr/>
        <a:lstStyle/>
        <a:p>
          <a:endParaRPr lang="en-GB"/>
        </a:p>
      </dgm:t>
    </dgm:pt>
    <dgm:pt modelId="{07D0E3DB-6642-41E3-9E42-6620609530B1}" type="sibTrans" cxnId="{70E428A9-B945-4B07-9CAB-2DBEB0C77ABD}">
      <dgm:prSet/>
      <dgm:spPr/>
      <dgm:t>
        <a:bodyPr/>
        <a:lstStyle/>
        <a:p>
          <a:endParaRPr lang="en-GB"/>
        </a:p>
      </dgm:t>
    </dgm:pt>
    <dgm:pt modelId="{833E96BE-0857-4890-A2DE-BBAAA8BCC4A2}">
      <dgm:prSet phldrT="[Κείμενο]" custT="1"/>
      <dgm:spPr/>
      <dgm:t>
        <a:bodyPr/>
        <a:lstStyle/>
        <a:p>
          <a:r>
            <a:rPr lang="en-GB" dirty="0" smtClean="0"/>
            <a:t>North</a:t>
          </a:r>
        </a:p>
        <a:p>
          <a:r>
            <a:rPr lang="en-GB" dirty="0" smtClean="0"/>
            <a:t>Kirk</a:t>
          </a:r>
        </a:p>
        <a:p>
          <a:r>
            <a:rPr lang="en-GB" dirty="0" err="1" smtClean="0"/>
            <a:t>Kyrk</a:t>
          </a:r>
          <a:endParaRPr lang="en-GB" dirty="0" smtClean="0"/>
        </a:p>
        <a:p>
          <a:r>
            <a:rPr lang="en-GB" dirty="0" err="1" smtClean="0"/>
            <a:t>Kyrke</a:t>
          </a:r>
          <a:endParaRPr lang="en-GB" dirty="0" smtClean="0"/>
        </a:p>
        <a:p>
          <a:r>
            <a:rPr lang="en-GB" dirty="0" err="1" smtClean="0"/>
            <a:t>Kirke</a:t>
          </a:r>
          <a:endParaRPr lang="en-GB" dirty="0" smtClean="0"/>
        </a:p>
        <a:p>
          <a:r>
            <a:rPr lang="en-GB" dirty="0" err="1" smtClean="0"/>
            <a:t>Kerk</a:t>
          </a:r>
          <a:endParaRPr lang="en-GB" dirty="0" smtClean="0"/>
        </a:p>
        <a:p>
          <a:r>
            <a:rPr lang="en-GB" dirty="0" err="1" smtClean="0"/>
            <a:t>Kirc</a:t>
          </a:r>
          <a:endParaRPr lang="en-GB" dirty="0" smtClean="0"/>
        </a:p>
        <a:p>
          <a:r>
            <a:rPr lang="en-GB" dirty="0" err="1" smtClean="0"/>
            <a:t>Kerke</a:t>
          </a:r>
          <a:endParaRPr lang="en-GB" dirty="0" smtClean="0"/>
        </a:p>
        <a:p>
          <a:endParaRPr lang="en-GB" sz="1400" dirty="0"/>
        </a:p>
      </dgm:t>
    </dgm:pt>
    <dgm:pt modelId="{CEFB0CBE-6A50-4651-A629-0183FD423AF5}" type="parTrans" cxnId="{8758128B-8C5B-46EC-9A0C-B95D50619333}">
      <dgm:prSet/>
      <dgm:spPr/>
      <dgm:t>
        <a:bodyPr/>
        <a:lstStyle/>
        <a:p>
          <a:endParaRPr lang="en-GB"/>
        </a:p>
      </dgm:t>
    </dgm:pt>
    <dgm:pt modelId="{9E247A3E-2FB7-48DA-8328-2D65E54C6B25}" type="sibTrans" cxnId="{8758128B-8C5B-46EC-9A0C-B95D50619333}">
      <dgm:prSet/>
      <dgm:spPr/>
      <dgm:t>
        <a:bodyPr/>
        <a:lstStyle/>
        <a:p>
          <a:endParaRPr lang="en-GB"/>
        </a:p>
      </dgm:t>
    </dgm:pt>
    <dgm:pt modelId="{59D58B5C-0A44-43AC-B5AF-1E3343E1451D}">
      <dgm:prSet phldrT="[Κείμενο]"/>
      <dgm:spPr/>
      <dgm:t>
        <a:bodyPr/>
        <a:lstStyle/>
        <a:p>
          <a:r>
            <a:rPr lang="en-GB" dirty="0" smtClean="0"/>
            <a:t>South</a:t>
          </a:r>
        </a:p>
        <a:p>
          <a:r>
            <a:rPr lang="en-GB" dirty="0" err="1" smtClean="0"/>
            <a:t>churche</a:t>
          </a:r>
          <a:r>
            <a:rPr lang="en-GB" dirty="0" smtClean="0"/>
            <a:t> </a:t>
          </a:r>
        </a:p>
        <a:p>
          <a:r>
            <a:rPr lang="en-GB" dirty="0" err="1" smtClean="0"/>
            <a:t>cherche</a:t>
          </a:r>
          <a:r>
            <a:rPr lang="en-GB" dirty="0" smtClean="0"/>
            <a:t> </a:t>
          </a:r>
        </a:p>
        <a:p>
          <a:r>
            <a:rPr lang="en-GB" dirty="0" err="1" smtClean="0"/>
            <a:t>cherch</a:t>
          </a:r>
          <a:endParaRPr lang="en-GB" dirty="0" smtClean="0"/>
        </a:p>
        <a:p>
          <a:r>
            <a:rPr lang="en-GB" dirty="0" err="1" smtClean="0"/>
            <a:t>chirche</a:t>
          </a:r>
          <a:r>
            <a:rPr lang="en-GB" dirty="0" smtClean="0"/>
            <a:t> </a:t>
          </a:r>
        </a:p>
        <a:p>
          <a:r>
            <a:rPr lang="en-GB" dirty="0" err="1" smtClean="0"/>
            <a:t>cherge</a:t>
          </a:r>
          <a:r>
            <a:rPr lang="en-GB" dirty="0" smtClean="0"/>
            <a:t> </a:t>
          </a:r>
        </a:p>
        <a:p>
          <a:r>
            <a:rPr lang="en-GB" dirty="0" err="1" smtClean="0"/>
            <a:t>chyrch</a:t>
          </a:r>
          <a:endParaRPr lang="en-GB" dirty="0" smtClean="0"/>
        </a:p>
        <a:p>
          <a:r>
            <a:rPr lang="en-GB" dirty="0" err="1" smtClean="0"/>
            <a:t>chyrche</a:t>
          </a:r>
          <a:r>
            <a:rPr lang="en-GB" dirty="0" smtClean="0"/>
            <a:t> </a:t>
          </a:r>
        </a:p>
        <a:p>
          <a:r>
            <a:rPr lang="en-GB" dirty="0" err="1" smtClean="0"/>
            <a:t>schyrche</a:t>
          </a:r>
          <a:endParaRPr lang="en-GB" dirty="0"/>
        </a:p>
      </dgm:t>
    </dgm:pt>
    <dgm:pt modelId="{42A8502C-8A5B-4070-B2F1-F1796F8F13BB}" type="parTrans" cxnId="{91CB8A29-B1EC-47BE-953D-34C03C23C476}">
      <dgm:prSet/>
      <dgm:spPr/>
      <dgm:t>
        <a:bodyPr/>
        <a:lstStyle/>
        <a:p>
          <a:endParaRPr lang="en-GB"/>
        </a:p>
      </dgm:t>
    </dgm:pt>
    <dgm:pt modelId="{85958F94-CA76-4769-AD29-C554D43ED605}" type="sibTrans" cxnId="{91CB8A29-B1EC-47BE-953D-34C03C23C476}">
      <dgm:prSet/>
      <dgm:spPr/>
      <dgm:t>
        <a:bodyPr/>
        <a:lstStyle/>
        <a:p>
          <a:endParaRPr lang="en-GB"/>
        </a:p>
      </dgm:t>
    </dgm:pt>
    <dgm:pt modelId="{F2C14F2C-70F6-4434-A6E1-C02FC7C8ABC5}" type="pres">
      <dgm:prSet presAssocID="{32D470FC-59D8-45CA-A3BB-5C162394862E}" presName="hierChild1" presStyleCnt="0">
        <dgm:presLayoutVars>
          <dgm:orgChart val="1"/>
          <dgm:chPref val="1"/>
          <dgm:dir/>
          <dgm:animOne val="branch"/>
          <dgm:animLvl val="lvl"/>
          <dgm:resizeHandles/>
        </dgm:presLayoutVars>
      </dgm:prSet>
      <dgm:spPr/>
      <dgm:t>
        <a:bodyPr/>
        <a:lstStyle/>
        <a:p>
          <a:endParaRPr lang="en-GB"/>
        </a:p>
      </dgm:t>
    </dgm:pt>
    <dgm:pt modelId="{19E4BACE-D3C4-4EF8-B34A-D8CD5C08DF3E}" type="pres">
      <dgm:prSet presAssocID="{B6D49DDE-4586-4C91-BBCD-DB622BD2B1B0}" presName="hierRoot1" presStyleCnt="0">
        <dgm:presLayoutVars>
          <dgm:hierBranch val="init"/>
        </dgm:presLayoutVars>
      </dgm:prSet>
      <dgm:spPr/>
    </dgm:pt>
    <dgm:pt modelId="{1715A009-703D-47F6-A147-54CCD8AF940B}" type="pres">
      <dgm:prSet presAssocID="{B6D49DDE-4586-4C91-BBCD-DB622BD2B1B0}" presName="rootComposite1" presStyleCnt="0"/>
      <dgm:spPr/>
    </dgm:pt>
    <dgm:pt modelId="{DC41EE7B-4E95-42AF-A1DB-15FFFF3A3E1C}" type="pres">
      <dgm:prSet presAssocID="{B6D49DDE-4586-4C91-BBCD-DB622BD2B1B0}" presName="rootText1" presStyleLbl="node0" presStyleIdx="0" presStyleCnt="1" custScaleY="36813" custLinFactNeighborX="-482" custLinFactNeighborY="7906">
        <dgm:presLayoutVars>
          <dgm:chPref val="3"/>
        </dgm:presLayoutVars>
      </dgm:prSet>
      <dgm:spPr/>
      <dgm:t>
        <a:bodyPr/>
        <a:lstStyle/>
        <a:p>
          <a:endParaRPr lang="en-GB"/>
        </a:p>
      </dgm:t>
    </dgm:pt>
    <dgm:pt modelId="{D46E8DBD-5FE8-4195-891C-2C6A622D1959}" type="pres">
      <dgm:prSet presAssocID="{B6D49DDE-4586-4C91-BBCD-DB622BD2B1B0}" presName="rootConnector1" presStyleLbl="node1" presStyleIdx="0" presStyleCnt="0"/>
      <dgm:spPr/>
      <dgm:t>
        <a:bodyPr/>
        <a:lstStyle/>
        <a:p>
          <a:endParaRPr lang="en-GB"/>
        </a:p>
      </dgm:t>
    </dgm:pt>
    <dgm:pt modelId="{EE3C6B16-BA03-4E3D-89DF-298D483BC676}" type="pres">
      <dgm:prSet presAssocID="{B6D49DDE-4586-4C91-BBCD-DB622BD2B1B0}" presName="hierChild2" presStyleCnt="0"/>
      <dgm:spPr/>
    </dgm:pt>
    <dgm:pt modelId="{5AD62422-0BFF-42C9-84FE-A9A9FCB5BE11}" type="pres">
      <dgm:prSet presAssocID="{CEFB0CBE-6A50-4651-A629-0183FD423AF5}" presName="Name37" presStyleLbl="parChTrans1D2" presStyleIdx="0" presStyleCnt="2"/>
      <dgm:spPr/>
      <dgm:t>
        <a:bodyPr/>
        <a:lstStyle/>
        <a:p>
          <a:endParaRPr lang="en-GB"/>
        </a:p>
      </dgm:t>
    </dgm:pt>
    <dgm:pt modelId="{A92E6F38-CC29-4256-88CD-A2826CB1582D}" type="pres">
      <dgm:prSet presAssocID="{833E96BE-0857-4890-A2DE-BBAAA8BCC4A2}" presName="hierRoot2" presStyleCnt="0">
        <dgm:presLayoutVars>
          <dgm:hierBranch val="init"/>
        </dgm:presLayoutVars>
      </dgm:prSet>
      <dgm:spPr/>
    </dgm:pt>
    <dgm:pt modelId="{46B927CB-B8F5-4D4C-8615-3568D8A843EF}" type="pres">
      <dgm:prSet presAssocID="{833E96BE-0857-4890-A2DE-BBAAA8BCC4A2}" presName="rootComposite" presStyleCnt="0"/>
      <dgm:spPr/>
    </dgm:pt>
    <dgm:pt modelId="{81B3E4FC-C5E4-45F6-BC5E-773FD27CBE5A}" type="pres">
      <dgm:prSet presAssocID="{833E96BE-0857-4890-A2DE-BBAAA8BCC4A2}" presName="rootText" presStyleLbl="node2" presStyleIdx="0" presStyleCnt="2" custScaleY="260566" custLinFactNeighborX="-1854" custLinFactNeighborY="181">
        <dgm:presLayoutVars>
          <dgm:chPref val="3"/>
        </dgm:presLayoutVars>
      </dgm:prSet>
      <dgm:spPr/>
      <dgm:t>
        <a:bodyPr/>
        <a:lstStyle/>
        <a:p>
          <a:endParaRPr lang="en-GB"/>
        </a:p>
      </dgm:t>
    </dgm:pt>
    <dgm:pt modelId="{54F0699D-DD5B-45BA-B320-4C3E7A5A0F5D}" type="pres">
      <dgm:prSet presAssocID="{833E96BE-0857-4890-A2DE-BBAAA8BCC4A2}" presName="rootConnector" presStyleLbl="node2" presStyleIdx="0" presStyleCnt="2"/>
      <dgm:spPr/>
      <dgm:t>
        <a:bodyPr/>
        <a:lstStyle/>
        <a:p>
          <a:endParaRPr lang="en-GB"/>
        </a:p>
      </dgm:t>
    </dgm:pt>
    <dgm:pt modelId="{9CC759C6-1A0E-4530-A7E9-5A973CCF12A1}" type="pres">
      <dgm:prSet presAssocID="{833E96BE-0857-4890-A2DE-BBAAA8BCC4A2}" presName="hierChild4" presStyleCnt="0"/>
      <dgm:spPr/>
    </dgm:pt>
    <dgm:pt modelId="{DCA41E9A-04BD-4F64-B7B0-B7771CA22806}" type="pres">
      <dgm:prSet presAssocID="{833E96BE-0857-4890-A2DE-BBAAA8BCC4A2}" presName="hierChild5" presStyleCnt="0"/>
      <dgm:spPr/>
    </dgm:pt>
    <dgm:pt modelId="{B539141E-488F-48AC-A615-A1F79583D2B3}" type="pres">
      <dgm:prSet presAssocID="{42A8502C-8A5B-4070-B2F1-F1796F8F13BB}" presName="Name37" presStyleLbl="parChTrans1D2" presStyleIdx="1" presStyleCnt="2"/>
      <dgm:spPr/>
      <dgm:t>
        <a:bodyPr/>
        <a:lstStyle/>
        <a:p>
          <a:endParaRPr lang="en-GB"/>
        </a:p>
      </dgm:t>
    </dgm:pt>
    <dgm:pt modelId="{7B1D0025-C5A0-4C7E-84B1-2CE4EDB07FC7}" type="pres">
      <dgm:prSet presAssocID="{59D58B5C-0A44-43AC-B5AF-1E3343E1451D}" presName="hierRoot2" presStyleCnt="0">
        <dgm:presLayoutVars>
          <dgm:hierBranch val="init"/>
        </dgm:presLayoutVars>
      </dgm:prSet>
      <dgm:spPr/>
    </dgm:pt>
    <dgm:pt modelId="{241BB34F-586D-4E53-824D-2E958E1C5942}" type="pres">
      <dgm:prSet presAssocID="{59D58B5C-0A44-43AC-B5AF-1E3343E1451D}" presName="rootComposite" presStyleCnt="0"/>
      <dgm:spPr/>
    </dgm:pt>
    <dgm:pt modelId="{D2849A98-A255-4083-B21E-AB76C487A6AB}" type="pres">
      <dgm:prSet presAssocID="{59D58B5C-0A44-43AC-B5AF-1E3343E1451D}" presName="rootText" presStyleLbl="node2" presStyleIdx="1" presStyleCnt="2" custScaleY="254053">
        <dgm:presLayoutVars>
          <dgm:chPref val="3"/>
        </dgm:presLayoutVars>
      </dgm:prSet>
      <dgm:spPr/>
      <dgm:t>
        <a:bodyPr/>
        <a:lstStyle/>
        <a:p>
          <a:endParaRPr lang="en-GB"/>
        </a:p>
      </dgm:t>
    </dgm:pt>
    <dgm:pt modelId="{42AF90CC-6F55-4A34-9499-B518A06CC165}" type="pres">
      <dgm:prSet presAssocID="{59D58B5C-0A44-43AC-B5AF-1E3343E1451D}" presName="rootConnector" presStyleLbl="node2" presStyleIdx="1" presStyleCnt="2"/>
      <dgm:spPr/>
      <dgm:t>
        <a:bodyPr/>
        <a:lstStyle/>
        <a:p>
          <a:endParaRPr lang="en-GB"/>
        </a:p>
      </dgm:t>
    </dgm:pt>
    <dgm:pt modelId="{57AE15B4-4C25-4364-9965-29E7AA9C6361}" type="pres">
      <dgm:prSet presAssocID="{59D58B5C-0A44-43AC-B5AF-1E3343E1451D}" presName="hierChild4" presStyleCnt="0"/>
      <dgm:spPr/>
    </dgm:pt>
    <dgm:pt modelId="{CB343D2B-F843-4401-B48F-AE29641A00A4}" type="pres">
      <dgm:prSet presAssocID="{59D58B5C-0A44-43AC-B5AF-1E3343E1451D}" presName="hierChild5" presStyleCnt="0"/>
      <dgm:spPr/>
    </dgm:pt>
    <dgm:pt modelId="{BBA3D085-567B-4965-A28D-75244AD1D526}" type="pres">
      <dgm:prSet presAssocID="{B6D49DDE-4586-4C91-BBCD-DB622BD2B1B0}" presName="hierChild3" presStyleCnt="0"/>
      <dgm:spPr/>
    </dgm:pt>
  </dgm:ptLst>
  <dgm:cxnLst>
    <dgm:cxn modelId="{D9754B85-A191-41D8-AB70-4B3B9B726112}" type="presOf" srcId="{B6D49DDE-4586-4C91-BBCD-DB622BD2B1B0}" destId="{D46E8DBD-5FE8-4195-891C-2C6A622D1959}" srcOrd="1" destOrd="0" presId="urn:microsoft.com/office/officeart/2005/8/layout/orgChart1"/>
    <dgm:cxn modelId="{8CD0A0C5-559D-4142-B6E0-8BFA95AE3C43}" type="presOf" srcId="{59D58B5C-0A44-43AC-B5AF-1E3343E1451D}" destId="{42AF90CC-6F55-4A34-9499-B518A06CC165}" srcOrd="1" destOrd="0" presId="urn:microsoft.com/office/officeart/2005/8/layout/orgChart1"/>
    <dgm:cxn modelId="{70E428A9-B945-4B07-9CAB-2DBEB0C77ABD}" srcId="{32D470FC-59D8-45CA-A3BB-5C162394862E}" destId="{B6D49DDE-4586-4C91-BBCD-DB622BD2B1B0}" srcOrd="0" destOrd="0" parTransId="{ECF05127-D273-4BED-8A61-4B6F0A6BC524}" sibTransId="{07D0E3DB-6642-41E3-9E42-6620609530B1}"/>
    <dgm:cxn modelId="{91CB8A29-B1EC-47BE-953D-34C03C23C476}" srcId="{B6D49DDE-4586-4C91-BBCD-DB622BD2B1B0}" destId="{59D58B5C-0A44-43AC-B5AF-1E3343E1451D}" srcOrd="1" destOrd="0" parTransId="{42A8502C-8A5B-4070-B2F1-F1796F8F13BB}" sibTransId="{85958F94-CA76-4769-AD29-C554D43ED605}"/>
    <dgm:cxn modelId="{8758128B-8C5B-46EC-9A0C-B95D50619333}" srcId="{B6D49DDE-4586-4C91-BBCD-DB622BD2B1B0}" destId="{833E96BE-0857-4890-A2DE-BBAAA8BCC4A2}" srcOrd="0" destOrd="0" parTransId="{CEFB0CBE-6A50-4651-A629-0183FD423AF5}" sibTransId="{9E247A3E-2FB7-48DA-8328-2D65E54C6B25}"/>
    <dgm:cxn modelId="{115138F6-8E9C-486F-93C5-62B6F8D6B58B}" type="presOf" srcId="{42A8502C-8A5B-4070-B2F1-F1796F8F13BB}" destId="{B539141E-488F-48AC-A615-A1F79583D2B3}" srcOrd="0" destOrd="0" presId="urn:microsoft.com/office/officeart/2005/8/layout/orgChart1"/>
    <dgm:cxn modelId="{C2CDA533-61E4-48C8-AD19-901DC8393384}" type="presOf" srcId="{833E96BE-0857-4890-A2DE-BBAAA8BCC4A2}" destId="{54F0699D-DD5B-45BA-B320-4C3E7A5A0F5D}" srcOrd="1" destOrd="0" presId="urn:microsoft.com/office/officeart/2005/8/layout/orgChart1"/>
    <dgm:cxn modelId="{1B145CAE-F484-4B55-A57B-9B345430ABC0}" type="presOf" srcId="{CEFB0CBE-6A50-4651-A629-0183FD423AF5}" destId="{5AD62422-0BFF-42C9-84FE-A9A9FCB5BE11}" srcOrd="0" destOrd="0" presId="urn:microsoft.com/office/officeart/2005/8/layout/orgChart1"/>
    <dgm:cxn modelId="{3BFFC37F-A142-4972-AA2A-09B1BC08298B}" type="presOf" srcId="{32D470FC-59D8-45CA-A3BB-5C162394862E}" destId="{F2C14F2C-70F6-4434-A6E1-C02FC7C8ABC5}" srcOrd="0" destOrd="0" presId="urn:microsoft.com/office/officeart/2005/8/layout/orgChart1"/>
    <dgm:cxn modelId="{8AF533D2-D4AF-4CD0-B630-3863472C05F8}" type="presOf" srcId="{B6D49DDE-4586-4C91-BBCD-DB622BD2B1B0}" destId="{DC41EE7B-4E95-42AF-A1DB-15FFFF3A3E1C}" srcOrd="0" destOrd="0" presId="urn:microsoft.com/office/officeart/2005/8/layout/orgChart1"/>
    <dgm:cxn modelId="{6D6CCA65-6F09-4DDF-913C-B35B608E8CF6}" type="presOf" srcId="{833E96BE-0857-4890-A2DE-BBAAA8BCC4A2}" destId="{81B3E4FC-C5E4-45F6-BC5E-773FD27CBE5A}" srcOrd="0" destOrd="0" presId="urn:microsoft.com/office/officeart/2005/8/layout/orgChart1"/>
    <dgm:cxn modelId="{E0D009C7-FFD7-4253-8A77-34D393FDFDA0}" type="presOf" srcId="{59D58B5C-0A44-43AC-B5AF-1E3343E1451D}" destId="{D2849A98-A255-4083-B21E-AB76C487A6AB}" srcOrd="0" destOrd="0" presId="urn:microsoft.com/office/officeart/2005/8/layout/orgChart1"/>
    <dgm:cxn modelId="{391258B3-B338-4D7B-A32E-F888DEFCF786}" type="presParOf" srcId="{F2C14F2C-70F6-4434-A6E1-C02FC7C8ABC5}" destId="{19E4BACE-D3C4-4EF8-B34A-D8CD5C08DF3E}" srcOrd="0" destOrd="0" presId="urn:microsoft.com/office/officeart/2005/8/layout/orgChart1"/>
    <dgm:cxn modelId="{EC5995CC-A74A-4E14-906B-02DC1A05B12F}" type="presParOf" srcId="{19E4BACE-D3C4-4EF8-B34A-D8CD5C08DF3E}" destId="{1715A009-703D-47F6-A147-54CCD8AF940B}" srcOrd="0" destOrd="0" presId="urn:microsoft.com/office/officeart/2005/8/layout/orgChart1"/>
    <dgm:cxn modelId="{FE6F120A-223A-4059-A7E7-1ED025BA1201}" type="presParOf" srcId="{1715A009-703D-47F6-A147-54CCD8AF940B}" destId="{DC41EE7B-4E95-42AF-A1DB-15FFFF3A3E1C}" srcOrd="0" destOrd="0" presId="urn:microsoft.com/office/officeart/2005/8/layout/orgChart1"/>
    <dgm:cxn modelId="{22063E08-F77A-455A-8822-0CAB2D231A34}" type="presParOf" srcId="{1715A009-703D-47F6-A147-54CCD8AF940B}" destId="{D46E8DBD-5FE8-4195-891C-2C6A622D1959}" srcOrd="1" destOrd="0" presId="urn:microsoft.com/office/officeart/2005/8/layout/orgChart1"/>
    <dgm:cxn modelId="{9B7B9E61-907C-4BD6-BEC0-8C624BEFC6FC}" type="presParOf" srcId="{19E4BACE-D3C4-4EF8-B34A-D8CD5C08DF3E}" destId="{EE3C6B16-BA03-4E3D-89DF-298D483BC676}" srcOrd="1" destOrd="0" presId="urn:microsoft.com/office/officeart/2005/8/layout/orgChart1"/>
    <dgm:cxn modelId="{E7952301-B885-43A8-89FB-DFEF2DFE7265}" type="presParOf" srcId="{EE3C6B16-BA03-4E3D-89DF-298D483BC676}" destId="{5AD62422-0BFF-42C9-84FE-A9A9FCB5BE11}" srcOrd="0" destOrd="0" presId="urn:microsoft.com/office/officeart/2005/8/layout/orgChart1"/>
    <dgm:cxn modelId="{37AC88A1-00BF-4137-8FCF-D0D9112C0489}" type="presParOf" srcId="{EE3C6B16-BA03-4E3D-89DF-298D483BC676}" destId="{A92E6F38-CC29-4256-88CD-A2826CB1582D}" srcOrd="1" destOrd="0" presId="urn:microsoft.com/office/officeart/2005/8/layout/orgChart1"/>
    <dgm:cxn modelId="{E5BA7561-847D-4754-8F73-98089BF51CE2}" type="presParOf" srcId="{A92E6F38-CC29-4256-88CD-A2826CB1582D}" destId="{46B927CB-B8F5-4D4C-8615-3568D8A843EF}" srcOrd="0" destOrd="0" presId="urn:microsoft.com/office/officeart/2005/8/layout/orgChart1"/>
    <dgm:cxn modelId="{9F717D21-2690-4A80-ABE2-9B5EC9D7FA20}" type="presParOf" srcId="{46B927CB-B8F5-4D4C-8615-3568D8A843EF}" destId="{81B3E4FC-C5E4-45F6-BC5E-773FD27CBE5A}" srcOrd="0" destOrd="0" presId="urn:microsoft.com/office/officeart/2005/8/layout/orgChart1"/>
    <dgm:cxn modelId="{80BAC36C-18FA-4D6A-AF4D-3D5DE7ED5645}" type="presParOf" srcId="{46B927CB-B8F5-4D4C-8615-3568D8A843EF}" destId="{54F0699D-DD5B-45BA-B320-4C3E7A5A0F5D}" srcOrd="1" destOrd="0" presId="urn:microsoft.com/office/officeart/2005/8/layout/orgChart1"/>
    <dgm:cxn modelId="{016E799B-7BBD-4B72-B4FA-F9A09258D373}" type="presParOf" srcId="{A92E6F38-CC29-4256-88CD-A2826CB1582D}" destId="{9CC759C6-1A0E-4530-A7E9-5A973CCF12A1}" srcOrd="1" destOrd="0" presId="urn:microsoft.com/office/officeart/2005/8/layout/orgChart1"/>
    <dgm:cxn modelId="{093E38C3-597E-4343-BDD3-ED6DFF27F2BE}" type="presParOf" srcId="{A92E6F38-CC29-4256-88CD-A2826CB1582D}" destId="{DCA41E9A-04BD-4F64-B7B0-B7771CA22806}" srcOrd="2" destOrd="0" presId="urn:microsoft.com/office/officeart/2005/8/layout/orgChart1"/>
    <dgm:cxn modelId="{657BD051-239B-4EC3-A133-6DCD2E2B933F}" type="presParOf" srcId="{EE3C6B16-BA03-4E3D-89DF-298D483BC676}" destId="{B539141E-488F-48AC-A615-A1F79583D2B3}" srcOrd="2" destOrd="0" presId="urn:microsoft.com/office/officeart/2005/8/layout/orgChart1"/>
    <dgm:cxn modelId="{7B2085AC-A37B-42BF-A188-DB0A7C44D673}" type="presParOf" srcId="{EE3C6B16-BA03-4E3D-89DF-298D483BC676}" destId="{7B1D0025-C5A0-4C7E-84B1-2CE4EDB07FC7}" srcOrd="3" destOrd="0" presId="urn:microsoft.com/office/officeart/2005/8/layout/orgChart1"/>
    <dgm:cxn modelId="{4A30E59F-4B76-4AA1-AA96-FE18E5D5A3C0}" type="presParOf" srcId="{7B1D0025-C5A0-4C7E-84B1-2CE4EDB07FC7}" destId="{241BB34F-586D-4E53-824D-2E958E1C5942}" srcOrd="0" destOrd="0" presId="urn:microsoft.com/office/officeart/2005/8/layout/orgChart1"/>
    <dgm:cxn modelId="{17A2FADF-0E38-48AF-9317-FB8CDDB2B0CE}" type="presParOf" srcId="{241BB34F-586D-4E53-824D-2E958E1C5942}" destId="{D2849A98-A255-4083-B21E-AB76C487A6AB}" srcOrd="0" destOrd="0" presId="urn:microsoft.com/office/officeart/2005/8/layout/orgChart1"/>
    <dgm:cxn modelId="{1F552B44-98B4-4C04-9D11-DC747130563C}" type="presParOf" srcId="{241BB34F-586D-4E53-824D-2E958E1C5942}" destId="{42AF90CC-6F55-4A34-9499-B518A06CC165}" srcOrd="1" destOrd="0" presId="urn:microsoft.com/office/officeart/2005/8/layout/orgChart1"/>
    <dgm:cxn modelId="{63A8E972-CA24-4F0A-94D6-9C62CC3A0489}" type="presParOf" srcId="{7B1D0025-C5A0-4C7E-84B1-2CE4EDB07FC7}" destId="{57AE15B4-4C25-4364-9965-29E7AA9C6361}" srcOrd="1" destOrd="0" presId="urn:microsoft.com/office/officeart/2005/8/layout/orgChart1"/>
    <dgm:cxn modelId="{6DC6500D-90DC-4529-91B4-90B3F1ECEAF3}" type="presParOf" srcId="{7B1D0025-C5A0-4C7E-84B1-2CE4EDB07FC7}" destId="{CB343D2B-F843-4401-B48F-AE29641A00A4}" srcOrd="2" destOrd="0" presId="urn:microsoft.com/office/officeart/2005/8/layout/orgChart1"/>
    <dgm:cxn modelId="{70AEDB24-245E-4600-A70F-99CEA0C2F5D7}" type="presParOf" srcId="{19E4BACE-D3C4-4EF8-B34A-D8CD5C08DF3E}" destId="{BBA3D085-567B-4965-A28D-75244AD1D52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C3782-D2B1-4FCC-A040-8DF446BB352E}">
      <dsp:nvSpPr>
        <dsp:cNvPr id="0" name=""/>
        <dsp:cNvSpPr/>
      </dsp:nvSpPr>
      <dsp:spPr>
        <a:xfrm>
          <a:off x="1190" y="0"/>
          <a:ext cx="2539007" cy="9361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Greek</a:t>
          </a:r>
          <a:endParaRPr lang="en-US" sz="4000" kern="1200" dirty="0"/>
        </a:p>
      </dsp:txBody>
      <dsp:txXfrm>
        <a:off x="28608" y="27418"/>
        <a:ext cx="2484171" cy="881268"/>
      </dsp:txXfrm>
    </dsp:sp>
    <dsp:sp modelId="{602B9D20-FC6F-48A6-AC95-9B5FD8E12169}">
      <dsp:nvSpPr>
        <dsp:cNvPr id="0" name=""/>
        <dsp:cNvSpPr/>
      </dsp:nvSpPr>
      <dsp:spPr>
        <a:xfrm>
          <a:off x="2794099" y="153215"/>
          <a:ext cx="538269" cy="6296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dirty="0"/>
        </a:p>
      </dsp:txBody>
      <dsp:txXfrm>
        <a:off x="2794099" y="279150"/>
        <a:ext cx="376788" cy="377803"/>
      </dsp:txXfrm>
    </dsp:sp>
    <dsp:sp modelId="{409F4E46-9980-4D23-879D-6BDF7FF56BA5}">
      <dsp:nvSpPr>
        <dsp:cNvPr id="0" name=""/>
        <dsp:cNvSpPr/>
      </dsp:nvSpPr>
      <dsp:spPr>
        <a:xfrm>
          <a:off x="3555801" y="0"/>
          <a:ext cx="2539007" cy="9361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Koine</a:t>
          </a:r>
          <a:endParaRPr lang="en-US" sz="4000" kern="1200" dirty="0"/>
        </a:p>
      </dsp:txBody>
      <dsp:txXfrm>
        <a:off x="3583219" y="27418"/>
        <a:ext cx="2484171" cy="881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9141E-488F-48AC-A615-A1F79583D2B3}">
      <dsp:nvSpPr>
        <dsp:cNvPr id="0" name=""/>
        <dsp:cNvSpPr/>
      </dsp:nvSpPr>
      <dsp:spPr>
        <a:xfrm>
          <a:off x="3036468" y="537095"/>
          <a:ext cx="1458940" cy="407834"/>
        </a:xfrm>
        <a:custGeom>
          <a:avLst/>
          <a:gdLst/>
          <a:ahLst/>
          <a:cxnLst/>
          <a:rect l="0" t="0" r="0" b="0"/>
          <a:pathLst>
            <a:path>
              <a:moveTo>
                <a:pt x="0" y="0"/>
              </a:moveTo>
              <a:lnTo>
                <a:pt x="0" y="156631"/>
              </a:lnTo>
              <a:lnTo>
                <a:pt x="1458940" y="156631"/>
              </a:lnTo>
              <a:lnTo>
                <a:pt x="1458940" y="407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D62422-0BFF-42C9-84FE-A9A9FCB5BE11}">
      <dsp:nvSpPr>
        <dsp:cNvPr id="0" name=""/>
        <dsp:cNvSpPr/>
      </dsp:nvSpPr>
      <dsp:spPr>
        <a:xfrm>
          <a:off x="1556235" y="537095"/>
          <a:ext cx="1480233" cy="409998"/>
        </a:xfrm>
        <a:custGeom>
          <a:avLst/>
          <a:gdLst/>
          <a:ahLst/>
          <a:cxnLst/>
          <a:rect l="0" t="0" r="0" b="0"/>
          <a:pathLst>
            <a:path>
              <a:moveTo>
                <a:pt x="1480233" y="0"/>
              </a:moveTo>
              <a:lnTo>
                <a:pt x="1480233" y="158795"/>
              </a:lnTo>
              <a:lnTo>
                <a:pt x="0" y="158795"/>
              </a:lnTo>
              <a:lnTo>
                <a:pt x="0" y="4099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41EE7B-4E95-42AF-A1DB-15FFFF3A3E1C}">
      <dsp:nvSpPr>
        <dsp:cNvPr id="0" name=""/>
        <dsp:cNvSpPr/>
      </dsp:nvSpPr>
      <dsp:spPr>
        <a:xfrm>
          <a:off x="1840262" y="96735"/>
          <a:ext cx="2392412" cy="440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t>&lt;church&gt;</a:t>
          </a:r>
          <a:endParaRPr lang="en-GB" sz="1800" kern="1200" dirty="0"/>
        </a:p>
      </dsp:txBody>
      <dsp:txXfrm>
        <a:off x="1840262" y="96735"/>
        <a:ext cx="2392412" cy="440359"/>
      </dsp:txXfrm>
    </dsp:sp>
    <dsp:sp modelId="{81B3E4FC-C5E4-45F6-BC5E-773FD27CBE5A}">
      <dsp:nvSpPr>
        <dsp:cNvPr id="0" name=""/>
        <dsp:cNvSpPr/>
      </dsp:nvSpPr>
      <dsp:spPr>
        <a:xfrm>
          <a:off x="360029" y="947093"/>
          <a:ext cx="2392412" cy="31169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889250">
            <a:lnSpc>
              <a:spcPct val="90000"/>
            </a:lnSpc>
            <a:spcBef>
              <a:spcPct val="0"/>
            </a:spcBef>
            <a:spcAft>
              <a:spcPct val="35000"/>
            </a:spcAft>
          </a:pPr>
          <a:r>
            <a:rPr lang="en-GB" kern="1200" dirty="0" smtClean="0"/>
            <a:t>North</a:t>
          </a:r>
        </a:p>
        <a:p>
          <a:pPr lvl="0" algn="ctr" defTabSz="2889250">
            <a:lnSpc>
              <a:spcPct val="90000"/>
            </a:lnSpc>
            <a:spcBef>
              <a:spcPct val="0"/>
            </a:spcBef>
            <a:spcAft>
              <a:spcPct val="35000"/>
            </a:spcAft>
          </a:pPr>
          <a:r>
            <a:rPr lang="en-GB" kern="1200" dirty="0" smtClean="0"/>
            <a:t>Kirk</a:t>
          </a:r>
        </a:p>
        <a:p>
          <a:pPr lvl="0" algn="ctr" defTabSz="2889250">
            <a:lnSpc>
              <a:spcPct val="90000"/>
            </a:lnSpc>
            <a:spcBef>
              <a:spcPct val="0"/>
            </a:spcBef>
            <a:spcAft>
              <a:spcPct val="35000"/>
            </a:spcAft>
          </a:pPr>
          <a:r>
            <a:rPr lang="en-GB" kern="1200" dirty="0" err="1" smtClean="0"/>
            <a:t>Kyrk</a:t>
          </a:r>
          <a:endParaRPr lang="en-GB" kern="1200" dirty="0" smtClean="0"/>
        </a:p>
        <a:p>
          <a:pPr lvl="0" algn="ctr" defTabSz="2889250">
            <a:lnSpc>
              <a:spcPct val="90000"/>
            </a:lnSpc>
            <a:spcBef>
              <a:spcPct val="0"/>
            </a:spcBef>
            <a:spcAft>
              <a:spcPct val="35000"/>
            </a:spcAft>
          </a:pPr>
          <a:r>
            <a:rPr lang="en-GB" kern="1200" dirty="0" err="1" smtClean="0"/>
            <a:t>Kyrke</a:t>
          </a:r>
          <a:endParaRPr lang="en-GB" kern="1200" dirty="0" smtClean="0"/>
        </a:p>
        <a:p>
          <a:pPr lvl="0" algn="ctr" defTabSz="2889250">
            <a:lnSpc>
              <a:spcPct val="90000"/>
            </a:lnSpc>
            <a:spcBef>
              <a:spcPct val="0"/>
            </a:spcBef>
            <a:spcAft>
              <a:spcPct val="35000"/>
            </a:spcAft>
          </a:pPr>
          <a:r>
            <a:rPr lang="en-GB" kern="1200" dirty="0" err="1" smtClean="0"/>
            <a:t>Kirke</a:t>
          </a:r>
          <a:endParaRPr lang="en-GB" kern="1200" dirty="0" smtClean="0"/>
        </a:p>
        <a:p>
          <a:pPr lvl="0" algn="ctr" defTabSz="2889250">
            <a:lnSpc>
              <a:spcPct val="90000"/>
            </a:lnSpc>
            <a:spcBef>
              <a:spcPct val="0"/>
            </a:spcBef>
            <a:spcAft>
              <a:spcPct val="35000"/>
            </a:spcAft>
          </a:pPr>
          <a:r>
            <a:rPr lang="en-GB" kern="1200" dirty="0" err="1" smtClean="0"/>
            <a:t>Kerk</a:t>
          </a:r>
          <a:endParaRPr lang="en-GB" kern="1200" dirty="0" smtClean="0"/>
        </a:p>
        <a:p>
          <a:pPr lvl="0" algn="ctr" defTabSz="2889250">
            <a:lnSpc>
              <a:spcPct val="90000"/>
            </a:lnSpc>
            <a:spcBef>
              <a:spcPct val="0"/>
            </a:spcBef>
            <a:spcAft>
              <a:spcPct val="35000"/>
            </a:spcAft>
          </a:pPr>
          <a:r>
            <a:rPr lang="en-GB" kern="1200" dirty="0" err="1" smtClean="0"/>
            <a:t>Kirc</a:t>
          </a:r>
          <a:endParaRPr lang="en-GB" kern="1200" dirty="0" smtClean="0"/>
        </a:p>
        <a:p>
          <a:pPr lvl="0" algn="ctr" defTabSz="2889250">
            <a:lnSpc>
              <a:spcPct val="90000"/>
            </a:lnSpc>
            <a:spcBef>
              <a:spcPct val="0"/>
            </a:spcBef>
            <a:spcAft>
              <a:spcPct val="35000"/>
            </a:spcAft>
          </a:pPr>
          <a:r>
            <a:rPr lang="en-GB" kern="1200" dirty="0" err="1" smtClean="0"/>
            <a:t>Kerke</a:t>
          </a:r>
          <a:endParaRPr lang="en-GB" kern="1200" dirty="0" smtClean="0"/>
        </a:p>
        <a:p>
          <a:pPr lvl="0" algn="ctr" defTabSz="2889250">
            <a:lnSpc>
              <a:spcPct val="90000"/>
            </a:lnSpc>
            <a:spcBef>
              <a:spcPct val="0"/>
            </a:spcBef>
            <a:spcAft>
              <a:spcPct val="35000"/>
            </a:spcAft>
          </a:pPr>
          <a:endParaRPr lang="en-GB" sz="1400" kern="1200" dirty="0"/>
        </a:p>
      </dsp:txBody>
      <dsp:txXfrm>
        <a:off x="360029" y="947093"/>
        <a:ext cx="2392412" cy="3116906"/>
      </dsp:txXfrm>
    </dsp:sp>
    <dsp:sp modelId="{D2849A98-A255-4083-B21E-AB76C487A6AB}">
      <dsp:nvSpPr>
        <dsp:cNvPr id="0" name=""/>
        <dsp:cNvSpPr/>
      </dsp:nvSpPr>
      <dsp:spPr>
        <a:xfrm>
          <a:off x="3299203" y="944929"/>
          <a:ext cx="2392412" cy="30389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t>South</a:t>
          </a:r>
        </a:p>
        <a:p>
          <a:pPr lvl="0" algn="ctr" defTabSz="800100">
            <a:lnSpc>
              <a:spcPct val="90000"/>
            </a:lnSpc>
            <a:spcBef>
              <a:spcPct val="0"/>
            </a:spcBef>
            <a:spcAft>
              <a:spcPct val="35000"/>
            </a:spcAft>
          </a:pPr>
          <a:r>
            <a:rPr lang="en-GB" sz="1800" kern="1200" dirty="0" err="1" smtClean="0"/>
            <a:t>churche</a:t>
          </a:r>
          <a:r>
            <a:rPr lang="en-GB" sz="1800" kern="1200" dirty="0" smtClean="0"/>
            <a:t> </a:t>
          </a:r>
        </a:p>
        <a:p>
          <a:pPr lvl="0" algn="ctr" defTabSz="800100">
            <a:lnSpc>
              <a:spcPct val="90000"/>
            </a:lnSpc>
            <a:spcBef>
              <a:spcPct val="0"/>
            </a:spcBef>
            <a:spcAft>
              <a:spcPct val="35000"/>
            </a:spcAft>
          </a:pPr>
          <a:r>
            <a:rPr lang="en-GB" sz="1800" kern="1200" dirty="0" err="1" smtClean="0"/>
            <a:t>cherche</a:t>
          </a:r>
          <a:r>
            <a:rPr lang="en-GB" sz="1800" kern="1200" dirty="0" smtClean="0"/>
            <a:t> </a:t>
          </a:r>
        </a:p>
        <a:p>
          <a:pPr lvl="0" algn="ctr" defTabSz="800100">
            <a:lnSpc>
              <a:spcPct val="90000"/>
            </a:lnSpc>
            <a:spcBef>
              <a:spcPct val="0"/>
            </a:spcBef>
            <a:spcAft>
              <a:spcPct val="35000"/>
            </a:spcAft>
          </a:pPr>
          <a:r>
            <a:rPr lang="en-GB" sz="1800" kern="1200" dirty="0" err="1" smtClean="0"/>
            <a:t>cherch</a:t>
          </a:r>
          <a:endParaRPr lang="en-GB" sz="1800" kern="1200" dirty="0" smtClean="0"/>
        </a:p>
        <a:p>
          <a:pPr lvl="0" algn="ctr" defTabSz="800100">
            <a:lnSpc>
              <a:spcPct val="90000"/>
            </a:lnSpc>
            <a:spcBef>
              <a:spcPct val="0"/>
            </a:spcBef>
            <a:spcAft>
              <a:spcPct val="35000"/>
            </a:spcAft>
          </a:pPr>
          <a:r>
            <a:rPr lang="en-GB" sz="1800" kern="1200" dirty="0" err="1" smtClean="0"/>
            <a:t>chirche</a:t>
          </a:r>
          <a:r>
            <a:rPr lang="en-GB" sz="1800" kern="1200" dirty="0" smtClean="0"/>
            <a:t> </a:t>
          </a:r>
        </a:p>
        <a:p>
          <a:pPr lvl="0" algn="ctr" defTabSz="800100">
            <a:lnSpc>
              <a:spcPct val="90000"/>
            </a:lnSpc>
            <a:spcBef>
              <a:spcPct val="0"/>
            </a:spcBef>
            <a:spcAft>
              <a:spcPct val="35000"/>
            </a:spcAft>
          </a:pPr>
          <a:r>
            <a:rPr lang="en-GB" sz="1800" kern="1200" dirty="0" err="1" smtClean="0"/>
            <a:t>cherge</a:t>
          </a:r>
          <a:r>
            <a:rPr lang="en-GB" sz="1800" kern="1200" dirty="0" smtClean="0"/>
            <a:t> </a:t>
          </a:r>
        </a:p>
        <a:p>
          <a:pPr lvl="0" algn="ctr" defTabSz="800100">
            <a:lnSpc>
              <a:spcPct val="90000"/>
            </a:lnSpc>
            <a:spcBef>
              <a:spcPct val="0"/>
            </a:spcBef>
            <a:spcAft>
              <a:spcPct val="35000"/>
            </a:spcAft>
          </a:pPr>
          <a:r>
            <a:rPr lang="en-GB" sz="1800" kern="1200" dirty="0" err="1" smtClean="0"/>
            <a:t>chyrch</a:t>
          </a:r>
          <a:endParaRPr lang="en-GB" sz="1800" kern="1200" dirty="0" smtClean="0"/>
        </a:p>
        <a:p>
          <a:pPr lvl="0" algn="ctr" defTabSz="800100">
            <a:lnSpc>
              <a:spcPct val="90000"/>
            </a:lnSpc>
            <a:spcBef>
              <a:spcPct val="0"/>
            </a:spcBef>
            <a:spcAft>
              <a:spcPct val="35000"/>
            </a:spcAft>
          </a:pPr>
          <a:r>
            <a:rPr lang="en-GB" sz="1800" kern="1200" dirty="0" err="1" smtClean="0"/>
            <a:t>chyrche</a:t>
          </a:r>
          <a:r>
            <a:rPr lang="en-GB" sz="1800" kern="1200" dirty="0" smtClean="0"/>
            <a:t> </a:t>
          </a:r>
        </a:p>
        <a:p>
          <a:pPr lvl="0" algn="ctr" defTabSz="800100">
            <a:lnSpc>
              <a:spcPct val="90000"/>
            </a:lnSpc>
            <a:spcBef>
              <a:spcPct val="0"/>
            </a:spcBef>
            <a:spcAft>
              <a:spcPct val="35000"/>
            </a:spcAft>
          </a:pPr>
          <a:r>
            <a:rPr lang="en-GB" sz="1800" kern="1200" dirty="0" err="1" smtClean="0"/>
            <a:t>schyrche</a:t>
          </a:r>
          <a:endParaRPr lang="en-GB" sz="1800" kern="1200" dirty="0"/>
        </a:p>
      </dsp:txBody>
      <dsp:txXfrm>
        <a:off x="3299203" y="944929"/>
        <a:ext cx="2392412" cy="30389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2 - Θέση ημερομηνίας"/>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307FAA-05EF-416C-B0A9-162530D740F7}" type="datetimeFigureOut">
              <a:rPr lang="en-US" smtClean="0"/>
              <a:pPr/>
              <a:t>07/02/2014</a:t>
            </a:fld>
            <a:endParaRPr lang="en-US" dirty="0"/>
          </a:p>
        </p:txBody>
      </p:sp>
      <p:sp>
        <p:nvSpPr>
          <p:cNvPr id="4" name="3 - Θέση εικόνας διαφάνειας"/>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4 - Θέση σημειώσεων"/>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a:p>
        </p:txBody>
      </p:sp>
      <p:sp>
        <p:nvSpPr>
          <p:cNvPr id="6" name="5 - Θέση υποσέλιδου"/>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6 - Θέση αριθμού διαφάνειας"/>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7BD56A-37BA-42D9-88B5-BA5F8480A010}" type="slidenum">
              <a:rPr lang="en-US" smtClean="0"/>
              <a:pPr/>
              <a:t>‹#›</a:t>
            </a:fld>
            <a:endParaRPr lang="en-US" dirty="0"/>
          </a:p>
        </p:txBody>
      </p:sp>
    </p:spTree>
    <p:extLst>
      <p:ext uri="{BB962C8B-B14F-4D97-AF65-F5344CB8AC3E}">
        <p14:creationId xmlns:p14="http://schemas.microsoft.com/office/powerpoint/2010/main" val="1327068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n-US" dirty="0"/>
          </a:p>
        </p:txBody>
      </p:sp>
      <p:sp>
        <p:nvSpPr>
          <p:cNvPr id="4" name="3 - Θέση αριθμού διαφάνειας"/>
          <p:cNvSpPr>
            <a:spLocks noGrp="1"/>
          </p:cNvSpPr>
          <p:nvPr>
            <p:ph type="sldNum" sz="quarter" idx="10"/>
          </p:nvPr>
        </p:nvSpPr>
        <p:spPr/>
        <p:txBody>
          <a:bodyPr/>
          <a:lstStyle/>
          <a:p>
            <a:fld id="{F07BD56A-37BA-42D9-88B5-BA5F8480A010}"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Languages and Varieties</a:t>
            </a:r>
            <a:endParaRPr lang="en-US"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r>
              <a:rPr lang="en-US" smtClean="0"/>
              <a:t>Languages and Varieties</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34B93D-6301-4619-9276-C94011479A7B}" type="slidenum">
              <a:rPr lang="en-US" smtClean="0"/>
              <a:pPr/>
              <a:t>‹#›</a:t>
            </a:fld>
            <a:endParaRPr lang="en-US" dirty="0"/>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Languages and Varieties</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734B93D-6301-4619-9276-C94011479A7B}" type="slidenum">
              <a:rPr lang="en-US" smtClean="0"/>
              <a:pPr/>
              <a:t>‹#›</a:t>
            </a:fld>
            <a:endParaRPr lang="en-US" dirty="0"/>
          </a:p>
        </p:txBody>
      </p:sp>
    </p:spTree>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Languages and Varieties</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734B93D-6301-4619-9276-C94011479A7B}" type="slidenum">
              <a:rPr lang="en-US" smtClean="0"/>
              <a:pPr/>
              <a:t>‹#›</a:t>
            </a:fld>
            <a:endParaRPr lang="en-US" dirty="0"/>
          </a:p>
        </p:txBody>
      </p:sp>
    </p:spTree>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Languages and Varieties</a:t>
            </a:r>
            <a:endParaRPr lang="en-US" dirty="0"/>
          </a:p>
        </p:txBody>
      </p:sp>
      <p:sp>
        <p:nvSpPr>
          <p:cNvPr id="6" name="Footer Placeholder 5"/>
          <p:cNvSpPr>
            <a:spLocks noGrp="1"/>
          </p:cNvSpPr>
          <p:nvPr>
            <p:ph type="ftr" sz="quarter" idx="11"/>
          </p:nvPr>
        </p:nvSpPr>
        <p:spPr>
          <a:xfrm>
            <a:off x="3859305" y="6423585"/>
            <a:ext cx="3316941" cy="365125"/>
          </a:xfrm>
        </p:spPr>
        <p:txBody>
          <a:bodyPr/>
          <a:lstStyle/>
          <a:p>
            <a:endParaRPr lang="en-US"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Languages and Varieties</a:t>
            </a:r>
            <a:endParaRPr lang="en-US" dirty="0"/>
          </a:p>
        </p:txBody>
      </p:sp>
      <p:sp>
        <p:nvSpPr>
          <p:cNvPr id="6" name="Footer Placeholder 5"/>
          <p:cNvSpPr>
            <a:spLocks noGrp="1"/>
          </p:cNvSpPr>
          <p:nvPr>
            <p:ph type="ftr" sz="quarter" idx="11"/>
          </p:nvPr>
        </p:nvSpPr>
        <p:spPr>
          <a:xfrm>
            <a:off x="4191000" y="6423585"/>
            <a:ext cx="3005138" cy="365125"/>
          </a:xfrm>
        </p:spPr>
        <p:txBody>
          <a:bodyPr/>
          <a:lstStyle/>
          <a:p>
            <a:endParaRPr lang="en-US" dirty="0"/>
          </a:p>
        </p:txBody>
      </p:sp>
      <p:sp>
        <p:nvSpPr>
          <p:cNvPr id="7" name="Slide Number Placeholder 6"/>
          <p:cNvSpPr>
            <a:spLocks noGrp="1"/>
          </p:cNvSpPr>
          <p:nvPr>
            <p:ph type="sldNum" sz="quarter" idx="12"/>
          </p:nvPr>
        </p:nvSpPr>
        <p:spPr/>
        <p:txBody>
          <a:bodyPr/>
          <a:lstStyle/>
          <a:p>
            <a:fld id="{7734B93D-6301-4619-9276-C94011479A7B}" type="slidenum">
              <a:rPr lang="en-US" smtClean="0"/>
              <a:pPr/>
              <a:t>‹#›</a:t>
            </a:fld>
            <a:endParaRPr lang="en-US" dirty="0"/>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Languages and Varieties</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34B93D-6301-4619-9276-C94011479A7B}" type="slidenum">
              <a:rPr lang="en-US" smtClean="0"/>
              <a:pPr/>
              <a:t>‹#›</a:t>
            </a:fld>
            <a:endParaRPr lang="en-US" dirty="0"/>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r>
              <a:rPr lang="en-US" smtClean="0"/>
              <a:t>Languages and Varieties</a:t>
            </a:r>
            <a:endParaRPr lang="en-US" dirty="0"/>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p>
            <a:fld id="{7734B93D-6301-4619-9276-C94011479A7B}" type="slidenum">
              <a:rPr lang="en-US" smtClean="0"/>
              <a:pPr/>
              <a:t>‹#›</a:t>
            </a:fld>
            <a:endParaRPr lang="en-US"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r>
              <a:rPr lang="en-US" smtClean="0"/>
              <a:t>Languages and Varieties</a:t>
            </a:r>
            <a:endParaRPr lang="en-US" dirty="0"/>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p>
            <a:fld id="{7734B93D-6301-4619-9276-C94011479A7B}" type="slidenum">
              <a:rPr lang="en-US" smtClean="0"/>
              <a:pPr/>
              <a:t>‹#›</a:t>
            </a:fld>
            <a:endParaRPr lang="en-US"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Languages and Varieties</a:t>
            </a:r>
            <a:endParaRPr lang="en-US" dirty="0"/>
          </a:p>
        </p:txBody>
      </p:sp>
      <p:sp>
        <p:nvSpPr>
          <p:cNvPr id="6" name="Footer Placeholder 5"/>
          <p:cNvSpPr>
            <a:spLocks noGrp="1"/>
          </p:cNvSpPr>
          <p:nvPr>
            <p:ph type="ftr" sz="quarter" idx="11"/>
          </p:nvPr>
        </p:nvSpPr>
        <p:spPr>
          <a:xfrm>
            <a:off x="4191000" y="6423585"/>
            <a:ext cx="3005138" cy="365125"/>
          </a:xfrm>
        </p:spPr>
        <p:txBody>
          <a:bodyPr/>
          <a:lstStyle/>
          <a:p>
            <a:endParaRPr lang="en-US" dirty="0"/>
          </a:p>
        </p:txBody>
      </p:sp>
      <p:sp>
        <p:nvSpPr>
          <p:cNvPr id="7" name="Slide Number Placeholder 6"/>
          <p:cNvSpPr>
            <a:spLocks noGrp="1"/>
          </p:cNvSpPr>
          <p:nvPr>
            <p:ph type="sldNum" sz="quarter" idx="12"/>
          </p:nvPr>
        </p:nvSpPr>
        <p:spPr/>
        <p:txBody>
          <a:bodyPr/>
          <a:lstStyle/>
          <a:p>
            <a:fld id="{7734B93D-6301-4619-9276-C94011479A7B}" type="slidenum">
              <a:rPr lang="en-US" smtClean="0"/>
              <a:pPr/>
              <a:t>‹#›</a:t>
            </a:fld>
            <a:endParaRPr lang="en-US" dirty="0"/>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Languages and Varieties</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734B93D-6301-4619-9276-C94011479A7B}" type="slidenum">
              <a:rPr lang="en-US" smtClean="0"/>
              <a:pPr/>
              <a:t>‹#›</a:t>
            </a:fld>
            <a:endParaRPr lang="en-US" dirty="0"/>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Languages and Varieties</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734B93D-6301-4619-9276-C94011479A7B}" type="slidenum">
              <a:rPr lang="en-US" smtClean="0"/>
              <a:pPr/>
              <a:t>‹#›</a:t>
            </a:fld>
            <a:endParaRPr lang="en-US" dirty="0"/>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Languages and Varieties</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734B93D-6301-4619-9276-C94011479A7B}" type="slidenum">
              <a:rPr lang="en-US" smtClean="0"/>
              <a:pPr/>
              <a:t>‹#›</a:t>
            </a:fld>
            <a:endParaRPr lang="en-US" dirty="0"/>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Languages and Varieties</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734B93D-6301-4619-9276-C94011479A7B}" type="slidenum">
              <a:rPr lang="en-US" smtClean="0"/>
              <a:pPr/>
              <a:t>‹#›</a:t>
            </a:fld>
            <a:endParaRPr lang="en-US" dirty="0"/>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Languages and Varieties</a:t>
            </a:r>
            <a:endParaRPr lang="en-US"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r>
              <a:rPr lang="en-US" smtClean="0"/>
              <a:t>Languages and Varieties</a:t>
            </a:r>
            <a:endParaRPr lang="en-US" dirty="0"/>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8305800" y="6248774"/>
            <a:ext cx="554038" cy="365125"/>
          </a:xfrm>
        </p:spPr>
        <p:txBody>
          <a:bodyPr/>
          <a:lstStyle/>
          <a:p>
            <a:fld id="{7734B93D-6301-4619-9276-C94011479A7B}" type="slidenum">
              <a:rPr lang="en-US" smtClean="0"/>
              <a:pPr/>
              <a:t>‹#›</a:t>
            </a:fld>
            <a:endParaRPr lang="en-US" dirty="0"/>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Languages and Varieties</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34B93D-6301-4619-9276-C94011479A7B}" type="slidenum">
              <a:rPr lang="en-US" smtClean="0"/>
              <a:pPr/>
              <a:t>‹#›</a:t>
            </a:fld>
            <a:endParaRPr lang="en-US" dirty="0"/>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Languages and Varieties</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734B93D-6301-4619-9276-C94011479A7B}" type="slidenum">
              <a:rPr lang="en-US" smtClean="0"/>
              <a:pPr/>
              <a:t>‹#›</a:t>
            </a:fld>
            <a:endParaRPr lang="en-US"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Languages and Varieties</a:t>
            </a:r>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7734B93D-6301-4619-9276-C94011479A7B}" type="slidenum">
              <a:rPr lang="en-US" smtClean="0"/>
              <a:pPr/>
              <a:t>‹#›</a:t>
            </a:fld>
            <a:endParaRPr 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Languages and Varieties</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34B93D-6301-4619-9276-C94011479A7B}" type="slidenum">
              <a:rPr lang="en-US" smtClean="0"/>
              <a:pPr/>
              <a:t>‹#›</a:t>
            </a:fld>
            <a:endParaRPr lang="en-US" dirty="0"/>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r>
              <a:rPr lang="en-US" smtClean="0"/>
              <a:t>Languages and Varieties</a:t>
            </a:r>
            <a:endParaRPr lang="en-US" dirty="0"/>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7734B93D-6301-4619-9276-C94011479A7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Lst>
  <p:hf hdr="0" ftr="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themistocleous@gmail.com" TargetMode="External"/><Relationship Id="rId3" Type="http://schemas.openxmlformats.org/officeDocument/2006/relationships/hyperlink" Target="http://www.charalambosthemistocleou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thnologue.com/show_country.asp?name=i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 Id="rId3"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conomist.com/blogs/johnson/2011/12/chines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1.avi"/><Relationship Id="rId2" Type="http://schemas.openxmlformats.org/officeDocument/2006/relationships/video" Target="../media/media1.avi"/></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guardian.co.uk/world/2010/feb/04/ancient-language-extinct-speaker-dies"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ctrTitle"/>
          </p:nvPr>
        </p:nvSpPr>
        <p:spPr>
          <a:xfrm>
            <a:off x="827584" y="836712"/>
            <a:ext cx="7841704" cy="2868168"/>
          </a:xfrm>
        </p:spPr>
        <p:txBody>
          <a:bodyPr>
            <a:normAutofit/>
          </a:bodyPr>
          <a:lstStyle/>
          <a:p>
            <a:pPr algn="ctr"/>
            <a:r>
              <a:rPr lang="en-US" dirty="0" smtClean="0">
                <a:solidFill>
                  <a:schemeClr val="bg1"/>
                </a:solidFill>
              </a:rPr>
              <a:t>Languages </a:t>
            </a:r>
            <a:r>
              <a:rPr lang="en-US" dirty="0">
                <a:solidFill>
                  <a:schemeClr val="bg1"/>
                </a:solidFill>
              </a:rPr>
              <a:t>and </a:t>
            </a:r>
            <a:r>
              <a:rPr lang="en-US" dirty="0" smtClean="0">
                <a:solidFill>
                  <a:schemeClr val="bg1"/>
                </a:solidFill>
              </a:rPr>
              <a:t>Communities</a:t>
            </a:r>
            <a:r>
              <a:rPr lang="en-US" dirty="0">
                <a:solidFill>
                  <a:schemeClr val="bg1"/>
                </a:solidFill>
              </a:rPr>
              <a:t/>
            </a:r>
            <a:br>
              <a:rPr lang="en-US" dirty="0">
                <a:solidFill>
                  <a:schemeClr val="bg1"/>
                </a:solidFill>
              </a:rPr>
            </a:br>
            <a:r>
              <a:rPr lang="en-US" b="1" dirty="0">
                <a:solidFill>
                  <a:schemeClr val="bg1"/>
                </a:solidFill>
              </a:rPr>
              <a:t> Languages, Dialects and </a:t>
            </a:r>
            <a:r>
              <a:rPr lang="en-US" b="1" dirty="0" smtClean="0">
                <a:solidFill>
                  <a:schemeClr val="bg1"/>
                </a:solidFill>
              </a:rPr>
              <a:t>Varieties</a:t>
            </a:r>
            <a:br>
              <a:rPr lang="en-US" b="1" dirty="0" smtClean="0">
                <a:solidFill>
                  <a:schemeClr val="bg1"/>
                </a:solidFill>
              </a:rPr>
            </a:br>
            <a:r>
              <a:rPr lang="en-US" b="1" dirty="0" smtClean="0">
                <a:solidFill>
                  <a:schemeClr val="bg1"/>
                </a:solidFill>
                <a:sym typeface="Wingdings"/>
              </a:rPr>
              <a:t></a:t>
            </a:r>
            <a:endParaRPr lang="en-US" dirty="0">
              <a:solidFill>
                <a:schemeClr val="bg1"/>
              </a:solidFill>
            </a:endParaRPr>
          </a:p>
        </p:txBody>
      </p:sp>
      <p:sp>
        <p:nvSpPr>
          <p:cNvPr id="3" name="2 - Υπότιτλος"/>
          <p:cNvSpPr>
            <a:spLocks noGrp="1"/>
          </p:cNvSpPr>
          <p:nvPr>
            <p:ph type="subTitle" idx="1"/>
          </p:nvPr>
        </p:nvSpPr>
        <p:spPr>
          <a:xfrm>
            <a:off x="1475656" y="4509120"/>
            <a:ext cx="6400800" cy="1752600"/>
          </a:xfrm>
        </p:spPr>
        <p:txBody>
          <a:bodyPr>
            <a:normAutofit/>
          </a:bodyPr>
          <a:lstStyle/>
          <a:p>
            <a:r>
              <a:rPr lang="en-US" sz="1800" dirty="0" smtClean="0"/>
              <a:t>Charalambos Themistocleous</a:t>
            </a:r>
          </a:p>
          <a:p>
            <a:r>
              <a:rPr lang="en-US" sz="1800" dirty="0" smtClean="0">
                <a:hlinkClick r:id="rId2"/>
              </a:rPr>
              <a:t>themistocleous@gmail.com</a:t>
            </a:r>
            <a:endParaRPr lang="en-US" sz="1800" dirty="0" smtClean="0"/>
          </a:p>
          <a:p>
            <a:r>
              <a:rPr lang="en-US" sz="1800" dirty="0" smtClean="0">
                <a:hlinkClick r:id="rId3"/>
              </a:rPr>
              <a:t>www.charalambosthemistocleous.com</a:t>
            </a:r>
            <a:r>
              <a:rPr lang="en-US" sz="1800" dirty="0" smtClean="0"/>
              <a:t> </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US"/>
          </a:p>
        </p:txBody>
      </p:sp>
      <p:sp>
        <p:nvSpPr>
          <p:cNvPr id="3" name="2 - Θέση περιεχομένου"/>
          <p:cNvSpPr>
            <a:spLocks noGrp="1"/>
          </p:cNvSpPr>
          <p:nvPr>
            <p:ph idx="1"/>
          </p:nvPr>
        </p:nvSpPr>
        <p:spPr/>
        <p:txBody>
          <a:bodyPr>
            <a:normAutofit/>
          </a:bodyPr>
          <a:lstStyle/>
          <a:p>
            <a:r>
              <a:rPr lang="en-US" dirty="0" smtClean="0"/>
              <a:t>The </a:t>
            </a:r>
            <a:r>
              <a:rPr lang="en-US" dirty="0"/>
              <a:t>number of individual languages listed for India is 452. Of those, 438 are living languages and 14 have no known speakers</a:t>
            </a:r>
            <a:r>
              <a:rPr lang="en-US" dirty="0" smtClean="0"/>
              <a:t>.</a:t>
            </a:r>
          </a:p>
          <a:p>
            <a:r>
              <a:rPr lang="en-US" dirty="0" smtClean="0">
                <a:hlinkClick r:id="rId2"/>
              </a:rPr>
              <a:t>http://www.ethnologue.com/show_country.asp?name=in</a:t>
            </a:r>
            <a:endParaRPr lang="en-US" dirty="0" smtClean="0"/>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10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Hindi-Urdu</a:t>
            </a:r>
            <a:endParaRPr lang="en-US" dirty="0"/>
          </a:p>
        </p:txBody>
      </p:sp>
      <p:sp>
        <p:nvSpPr>
          <p:cNvPr id="5" name="4 - Θέση ημερομηνίας"/>
          <p:cNvSpPr>
            <a:spLocks noGrp="1"/>
          </p:cNvSpPr>
          <p:nvPr>
            <p:ph type="dt" sz="half" idx="10"/>
          </p:nvPr>
        </p:nvSpPr>
        <p:spPr/>
        <p:txBody>
          <a:bodyPr/>
          <a:lstStyle/>
          <a:p>
            <a:r>
              <a:rPr lang="en-US" smtClean="0"/>
              <a:t>Languages and Varieties</a:t>
            </a:r>
            <a:endParaRPr lang="en-US" dirty="0"/>
          </a:p>
        </p:txBody>
      </p:sp>
      <p:sp>
        <p:nvSpPr>
          <p:cNvPr id="6" name="5 - Θέση αριθμού διαφάνειας"/>
          <p:cNvSpPr>
            <a:spLocks noGrp="1"/>
          </p:cNvSpPr>
          <p:nvPr>
            <p:ph type="sldNum" sz="quarter" idx="12"/>
          </p:nvPr>
        </p:nvSpPr>
        <p:spPr/>
        <p:txBody>
          <a:bodyPr/>
          <a:lstStyle/>
          <a:p>
            <a:fld id="{7734B93D-6301-4619-9276-C94011479A7B}" type="slidenum">
              <a:rPr lang="en-US" smtClean="0"/>
              <a:pPr/>
              <a:t>11</a:t>
            </a:fld>
            <a:endParaRPr lang="en-US" dirty="0"/>
          </a:p>
        </p:txBody>
      </p:sp>
      <p:pic>
        <p:nvPicPr>
          <p:cNvPr id="1026" name="Picture 2" descr="http://i.infoplease.com/images/mindia.gif"/>
          <p:cNvPicPr>
            <a:picLocks noChangeAspect="1" noChangeArrowheads="1"/>
          </p:cNvPicPr>
          <p:nvPr/>
        </p:nvPicPr>
        <p:blipFill>
          <a:blip r:embed="rId2" cstate="print"/>
          <a:srcRect/>
          <a:stretch>
            <a:fillRect/>
          </a:stretch>
        </p:blipFill>
        <p:spPr bwMode="auto">
          <a:xfrm>
            <a:off x="5436096" y="1484784"/>
            <a:ext cx="3707904" cy="4071424"/>
          </a:xfrm>
          <a:prstGeom prst="rect">
            <a:avLst/>
          </a:prstGeom>
          <a:noFill/>
        </p:spPr>
      </p:pic>
      <p:pic>
        <p:nvPicPr>
          <p:cNvPr id="1030" name="Picture 6" descr=" | Urdu | Hindi\ntotal number of speakers | 104 million people  (0.91% of world population)  (rank: 14th) | 490 million people  (7.3% of world population)  (rank: 3rd)\nnumber of native speakers | 59 million people | 181 million people\nplace with most speakers | India | India\nprimary location | Pakistan | India\nwriting systems | Arabic alphabet | Devanagari alphabet\nlanguage codes | ur  |  urd | hi  |  hin\nWikipedia size | 14000 articles  (rank: 62nd) | 59000 articles  (rank: 36th)\n(1991 to 2010 estimates)"/>
          <p:cNvPicPr>
            <a:picLocks noChangeAspect="1" noChangeArrowheads="1"/>
          </p:cNvPicPr>
          <p:nvPr/>
        </p:nvPicPr>
        <p:blipFill>
          <a:blip r:embed="rId3" cstate="print"/>
          <a:srcRect b="18252"/>
          <a:stretch>
            <a:fillRect/>
          </a:stretch>
        </p:blipFill>
        <p:spPr bwMode="auto">
          <a:xfrm>
            <a:off x="0" y="1484784"/>
            <a:ext cx="5412655" cy="4392488"/>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n-US" dirty="0" smtClean="0"/>
              <a:t>Hindi and Urdu politics </a:t>
            </a:r>
            <a:r>
              <a:rPr lang="en-US" dirty="0" err="1" smtClean="0"/>
              <a:t>Gumperz</a:t>
            </a:r>
            <a:endParaRPr lang="en-US" dirty="0"/>
          </a:p>
        </p:txBody>
      </p:sp>
      <p:sp>
        <p:nvSpPr>
          <p:cNvPr id="3" name="2 - Θέση περιεχομένου"/>
          <p:cNvSpPr>
            <a:spLocks noGrp="1"/>
          </p:cNvSpPr>
          <p:nvPr>
            <p:ph idx="1"/>
          </p:nvPr>
        </p:nvSpPr>
        <p:spPr/>
        <p:txBody>
          <a:bodyPr/>
          <a:lstStyle/>
          <a:p>
            <a:r>
              <a:rPr lang="en-US" dirty="0" smtClean="0"/>
              <a:t>Hindi and Urdu are the same language but for political and religious reasons their differences are magnified.</a:t>
            </a:r>
          </a:p>
          <a:p>
            <a:r>
              <a:rPr lang="en-US" dirty="0" smtClean="0"/>
              <a:t>Hindi is written in the </a:t>
            </a:r>
            <a:r>
              <a:rPr lang="en-US" dirty="0" err="1" smtClean="0"/>
              <a:t>Devanagari</a:t>
            </a:r>
            <a:r>
              <a:rPr lang="en-US" dirty="0" smtClean="0"/>
              <a:t> script vs. Urdu is written in the Arabic-Persian script from left to right.</a:t>
            </a:r>
          </a:p>
          <a:p>
            <a:r>
              <a:rPr lang="en-US" dirty="0" smtClean="0"/>
              <a:t>Hindi draws borrowings from Sanskrit while Urdu from Arabic.</a:t>
            </a:r>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12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67544" y="0"/>
            <a:ext cx="8229600" cy="1143000"/>
          </a:xfrm>
        </p:spPr>
        <p:txBody>
          <a:bodyPr/>
          <a:lstStyle/>
          <a:p>
            <a:r>
              <a:rPr lang="en-US" dirty="0" smtClean="0"/>
              <a:t>Yugoslavia</a:t>
            </a:r>
            <a:endParaRPr lang="en-US" dirty="0"/>
          </a:p>
        </p:txBody>
      </p:sp>
      <p:sp>
        <p:nvSpPr>
          <p:cNvPr id="3" name="2 - Θέση περιεχομένου"/>
          <p:cNvSpPr>
            <a:spLocks noGrp="1"/>
          </p:cNvSpPr>
          <p:nvPr>
            <p:ph idx="1"/>
          </p:nvPr>
        </p:nvSpPr>
        <p:spPr/>
        <p:txBody>
          <a:bodyPr/>
          <a:lstStyle/>
          <a:p>
            <a:endParaRPr lang="en-US"/>
          </a:p>
        </p:txBody>
      </p:sp>
      <p:sp>
        <p:nvSpPr>
          <p:cNvPr id="7" name="6 - Θέση ημερομηνίας"/>
          <p:cNvSpPr>
            <a:spLocks noGrp="1"/>
          </p:cNvSpPr>
          <p:nvPr>
            <p:ph type="dt" sz="half" idx="10"/>
          </p:nvPr>
        </p:nvSpPr>
        <p:spPr/>
        <p:txBody>
          <a:bodyPr/>
          <a:lstStyle/>
          <a:p>
            <a:r>
              <a:rPr lang="en-US" smtClean="0"/>
              <a:t>Languages and Varieties</a:t>
            </a:r>
            <a:endParaRPr lang="en-US" dirty="0"/>
          </a:p>
        </p:txBody>
      </p:sp>
      <p:sp>
        <p:nvSpPr>
          <p:cNvPr id="8" name="7 - Θέση αριθμού διαφάνειας"/>
          <p:cNvSpPr>
            <a:spLocks noGrp="1"/>
          </p:cNvSpPr>
          <p:nvPr>
            <p:ph type="sldNum" sz="quarter" idx="12"/>
          </p:nvPr>
        </p:nvSpPr>
        <p:spPr/>
        <p:txBody>
          <a:bodyPr/>
          <a:lstStyle/>
          <a:p>
            <a:fld id="{7734B93D-6301-4619-9276-C94011479A7B}" type="slidenum">
              <a:rPr lang="en-US" smtClean="0"/>
              <a:pPr/>
              <a:t>13</a:t>
            </a:fld>
            <a:endParaRPr lang="en-US" dirty="0"/>
          </a:p>
        </p:txBody>
      </p:sp>
      <p:pic>
        <p:nvPicPr>
          <p:cNvPr id="37890" name="Picture 2" descr="http://ccat.sas.upenn.edu/plc/clpp/images/langmaps/yugo2.jpg"/>
          <p:cNvPicPr>
            <a:picLocks noChangeAspect="1" noChangeArrowheads="1"/>
          </p:cNvPicPr>
          <p:nvPr/>
        </p:nvPicPr>
        <p:blipFill>
          <a:blip r:embed="rId2" cstate="print"/>
          <a:srcRect b="6378"/>
          <a:stretch>
            <a:fillRect/>
          </a:stretch>
        </p:blipFill>
        <p:spPr bwMode="auto">
          <a:xfrm>
            <a:off x="0" y="0"/>
            <a:ext cx="9144000" cy="6858000"/>
          </a:xfrm>
          <a:prstGeom prst="rect">
            <a:avLst/>
          </a:prstGeom>
          <a:noFill/>
        </p:spPr>
      </p:pic>
      <p:pic>
        <p:nvPicPr>
          <p:cNvPr id="6" name="Picture 2" descr="bugarsky"/>
          <p:cNvPicPr>
            <a:picLocks noChangeAspect="1" noChangeArrowheads="1"/>
          </p:cNvPicPr>
          <p:nvPr/>
        </p:nvPicPr>
        <p:blipFill>
          <a:blip r:embed="rId3" cstate="print"/>
          <a:srcRect/>
          <a:stretch>
            <a:fillRect/>
          </a:stretch>
        </p:blipFill>
        <p:spPr bwMode="auto">
          <a:xfrm>
            <a:off x="7380312" y="4329114"/>
            <a:ext cx="1763688" cy="252888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bugarsky"/>
          <p:cNvPicPr>
            <a:picLocks noChangeAspect="1" noChangeArrowheads="1"/>
          </p:cNvPicPr>
          <p:nvPr/>
        </p:nvPicPr>
        <p:blipFill>
          <a:blip r:embed="rId2" cstate="print"/>
          <a:srcRect/>
          <a:stretch>
            <a:fillRect/>
          </a:stretch>
        </p:blipFill>
        <p:spPr bwMode="auto">
          <a:xfrm>
            <a:off x="6228184" y="2132856"/>
            <a:ext cx="2051720" cy="2941886"/>
          </a:xfrm>
          <a:prstGeom prst="rect">
            <a:avLst/>
          </a:prstGeom>
          <a:noFill/>
          <a:ln w="9525">
            <a:noFill/>
            <a:miter lim="800000"/>
            <a:headEnd/>
            <a:tailEnd/>
          </a:ln>
        </p:spPr>
      </p:pic>
      <p:sp>
        <p:nvSpPr>
          <p:cNvPr id="2" name="1 - Τίτλος"/>
          <p:cNvSpPr>
            <a:spLocks noGrp="1"/>
          </p:cNvSpPr>
          <p:nvPr>
            <p:ph type="title"/>
          </p:nvPr>
        </p:nvSpPr>
        <p:spPr>
          <a:xfrm>
            <a:off x="0" y="404664"/>
            <a:ext cx="8229600" cy="1066800"/>
          </a:xfrm>
        </p:spPr>
        <p:txBody>
          <a:bodyPr/>
          <a:lstStyle/>
          <a:p>
            <a:r>
              <a:rPr lang="en-US" dirty="0" smtClean="0"/>
              <a:t>Yugoslavia</a:t>
            </a:r>
            <a:endParaRPr lang="en-US" dirty="0"/>
          </a:p>
        </p:txBody>
      </p:sp>
      <p:sp>
        <p:nvSpPr>
          <p:cNvPr id="3" name="2 - Θέση περιεχομένου"/>
          <p:cNvSpPr>
            <a:spLocks noGrp="1"/>
          </p:cNvSpPr>
          <p:nvPr>
            <p:ph idx="1"/>
          </p:nvPr>
        </p:nvSpPr>
        <p:spPr>
          <a:xfrm>
            <a:off x="467544" y="1529408"/>
            <a:ext cx="5076056" cy="5328592"/>
          </a:xfrm>
        </p:spPr>
        <p:txBody>
          <a:bodyPr>
            <a:normAutofit/>
          </a:bodyPr>
          <a:lstStyle/>
          <a:p>
            <a:pPr algn="just"/>
            <a:r>
              <a:rPr lang="en-US" dirty="0" smtClean="0"/>
              <a:t>The war in Yugoslavia “begun because of language and should end this way”.</a:t>
            </a:r>
          </a:p>
          <a:p>
            <a:pPr algn="just"/>
            <a:r>
              <a:rPr lang="en-US" dirty="0" smtClean="0"/>
              <a:t>Serbs and Croats speak the same language the “Serbo-Croatian language”.</a:t>
            </a:r>
          </a:p>
          <a:p>
            <a:pPr algn="just"/>
            <a:r>
              <a:rPr lang="en-US" dirty="0" smtClean="0"/>
              <a:t>After the war they begun to use different words.</a:t>
            </a:r>
          </a:p>
          <a:p>
            <a:pPr algn="just"/>
            <a:r>
              <a:rPr lang="en-US" dirty="0" smtClean="0"/>
              <a:t>The two ethic groups use different alphabets. The Croats the Latin and the Serbs the Cyrillic (cf. Croats are Catholics, Serbs are Orthodox Slavs).</a:t>
            </a:r>
            <a:endParaRPr lang="en-US" dirty="0"/>
          </a:p>
        </p:txBody>
      </p:sp>
      <p:sp>
        <p:nvSpPr>
          <p:cNvPr id="5" name="4 - Θέση ημερομηνίας"/>
          <p:cNvSpPr>
            <a:spLocks noGrp="1"/>
          </p:cNvSpPr>
          <p:nvPr>
            <p:ph type="dt" sz="half" idx="10"/>
          </p:nvPr>
        </p:nvSpPr>
        <p:spPr/>
        <p:txBody>
          <a:bodyPr/>
          <a:lstStyle/>
          <a:p>
            <a:r>
              <a:rPr lang="en-US" smtClean="0"/>
              <a:t>Languages and Varieties</a:t>
            </a:r>
            <a:endParaRPr lang="en-US" dirty="0"/>
          </a:p>
        </p:txBody>
      </p:sp>
      <p:sp>
        <p:nvSpPr>
          <p:cNvPr id="6" name="5 - Θέση αριθμού διαφάνειας"/>
          <p:cNvSpPr>
            <a:spLocks noGrp="1"/>
          </p:cNvSpPr>
          <p:nvPr>
            <p:ph type="sldNum" sz="quarter" idx="12"/>
          </p:nvPr>
        </p:nvSpPr>
        <p:spPr/>
        <p:txBody>
          <a:bodyPr/>
          <a:lstStyle/>
          <a:p>
            <a:fld id="{7734B93D-6301-4619-9276-C94011479A7B}" type="slidenum">
              <a:rPr lang="en-US" smtClean="0"/>
              <a:pPr/>
              <a:t>14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67544" y="836712"/>
            <a:ext cx="8229600" cy="1066800"/>
          </a:xfrm>
        </p:spPr>
        <p:txBody>
          <a:bodyPr/>
          <a:lstStyle/>
          <a:p>
            <a:r>
              <a:rPr lang="en-US" dirty="0" smtClean="0"/>
              <a:t>Scandinavia</a:t>
            </a:r>
            <a:endParaRPr lang="en-US" dirty="0"/>
          </a:p>
        </p:txBody>
      </p:sp>
      <p:sp>
        <p:nvSpPr>
          <p:cNvPr id="3" name="2 - Θέση περιεχομένου"/>
          <p:cNvSpPr>
            <a:spLocks noGrp="1"/>
          </p:cNvSpPr>
          <p:nvPr>
            <p:ph idx="1"/>
          </p:nvPr>
        </p:nvSpPr>
        <p:spPr>
          <a:xfrm>
            <a:off x="395536" y="1844824"/>
            <a:ext cx="4834880" cy="5257800"/>
          </a:xfrm>
        </p:spPr>
        <p:txBody>
          <a:bodyPr/>
          <a:lstStyle/>
          <a:p>
            <a:r>
              <a:rPr lang="en-US" dirty="0" smtClean="0"/>
              <a:t>Danish</a:t>
            </a:r>
          </a:p>
          <a:p>
            <a:r>
              <a:rPr lang="en-US" dirty="0" smtClean="0"/>
              <a:t>Norwegian</a:t>
            </a:r>
          </a:p>
          <a:p>
            <a:r>
              <a:rPr lang="en-US" dirty="0" smtClean="0"/>
              <a:t>Swedish</a:t>
            </a:r>
          </a:p>
          <a:p>
            <a:pPr>
              <a:buNone/>
            </a:pPr>
            <a:r>
              <a:rPr lang="en-US" dirty="0" smtClean="0"/>
              <a:t>Are considered three distinct languages but in fact are one language.</a:t>
            </a:r>
          </a:p>
          <a:p>
            <a:pPr>
              <a:buNone/>
            </a:pPr>
            <a:r>
              <a:rPr lang="en-US" dirty="0" smtClean="0"/>
              <a:t>Mutually intelligible (not in the same degree though see the book p. 31).</a:t>
            </a:r>
            <a:endParaRPr lang="en-US" dirty="0"/>
          </a:p>
        </p:txBody>
      </p:sp>
      <p:sp>
        <p:nvSpPr>
          <p:cNvPr id="5" name="4 - Θέση ημερομηνίας"/>
          <p:cNvSpPr>
            <a:spLocks noGrp="1"/>
          </p:cNvSpPr>
          <p:nvPr>
            <p:ph type="dt" sz="half" idx="10"/>
          </p:nvPr>
        </p:nvSpPr>
        <p:spPr/>
        <p:txBody>
          <a:bodyPr/>
          <a:lstStyle/>
          <a:p>
            <a:r>
              <a:rPr lang="en-US" smtClean="0"/>
              <a:t>Languages and Varieties</a:t>
            </a:r>
            <a:endParaRPr lang="en-US" dirty="0"/>
          </a:p>
        </p:txBody>
      </p:sp>
      <p:sp>
        <p:nvSpPr>
          <p:cNvPr id="6" name="5 - Θέση αριθμού διαφάνειας"/>
          <p:cNvSpPr>
            <a:spLocks noGrp="1"/>
          </p:cNvSpPr>
          <p:nvPr>
            <p:ph type="sldNum" sz="quarter" idx="12"/>
          </p:nvPr>
        </p:nvSpPr>
        <p:spPr/>
        <p:txBody>
          <a:bodyPr/>
          <a:lstStyle/>
          <a:p>
            <a:fld id="{7734B93D-6301-4619-9276-C94011479A7B}" type="slidenum">
              <a:rPr lang="en-US" smtClean="0"/>
              <a:pPr/>
              <a:t>15</a:t>
            </a:fld>
            <a:endParaRPr lang="en-US" dirty="0"/>
          </a:p>
        </p:txBody>
      </p:sp>
      <p:pic>
        <p:nvPicPr>
          <p:cNvPr id="31746" name="Picture 2"/>
          <p:cNvPicPr>
            <a:picLocks noChangeAspect="1" noChangeArrowheads="1"/>
          </p:cNvPicPr>
          <p:nvPr/>
        </p:nvPicPr>
        <p:blipFill>
          <a:blip r:embed="rId2" cstate="print"/>
          <a:srcRect/>
          <a:stretch>
            <a:fillRect/>
          </a:stretch>
        </p:blipFill>
        <p:spPr bwMode="auto">
          <a:xfrm>
            <a:off x="5145445" y="1484784"/>
            <a:ext cx="3998555" cy="487528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67544" y="0"/>
            <a:ext cx="7239000" cy="1143000"/>
          </a:xfrm>
        </p:spPr>
        <p:txBody>
          <a:bodyPr/>
          <a:lstStyle/>
          <a:p>
            <a:r>
              <a:rPr lang="en-US" dirty="0" smtClean="0"/>
              <a:t>road signs! </a:t>
            </a:r>
            <a:endParaRPr lang="en-US" dirty="0"/>
          </a:p>
        </p:txBody>
      </p:sp>
      <p:sp>
        <p:nvSpPr>
          <p:cNvPr id="8" name="7 - Θέση ημερομηνίας"/>
          <p:cNvSpPr>
            <a:spLocks noGrp="1"/>
          </p:cNvSpPr>
          <p:nvPr>
            <p:ph type="dt" sz="half" idx="10"/>
          </p:nvPr>
        </p:nvSpPr>
        <p:spPr/>
        <p:txBody>
          <a:bodyPr/>
          <a:lstStyle/>
          <a:p>
            <a:r>
              <a:rPr lang="en-US" smtClean="0"/>
              <a:t>Languages and Varieties</a:t>
            </a:r>
            <a:endParaRPr lang="en-US" dirty="0"/>
          </a:p>
        </p:txBody>
      </p:sp>
      <p:sp>
        <p:nvSpPr>
          <p:cNvPr id="9" name="8 - Θέση αριθμού διαφάνειας"/>
          <p:cNvSpPr>
            <a:spLocks noGrp="1"/>
          </p:cNvSpPr>
          <p:nvPr>
            <p:ph type="sldNum" sz="quarter" idx="12"/>
          </p:nvPr>
        </p:nvSpPr>
        <p:spPr/>
        <p:txBody>
          <a:bodyPr/>
          <a:lstStyle/>
          <a:p>
            <a:fld id="{7734B93D-6301-4619-9276-C94011479A7B}" type="slidenum">
              <a:rPr lang="en-US" smtClean="0"/>
              <a:pPr/>
              <a:t>16</a:t>
            </a:fld>
            <a:endParaRPr lang="en-US" dirty="0"/>
          </a:p>
        </p:txBody>
      </p:sp>
      <p:pic>
        <p:nvPicPr>
          <p:cNvPr id="51202" name="Picture 2" descr="http://i130.photobucket.com/albums/p260/Rickijensen/tollroad.jpg"/>
          <p:cNvPicPr>
            <a:picLocks noChangeAspect="1" noChangeArrowheads="1"/>
          </p:cNvPicPr>
          <p:nvPr/>
        </p:nvPicPr>
        <p:blipFill>
          <a:blip r:embed="rId2" cstate="print"/>
          <a:srcRect l="1963" b="29254"/>
          <a:stretch>
            <a:fillRect/>
          </a:stretch>
        </p:blipFill>
        <p:spPr bwMode="auto">
          <a:xfrm>
            <a:off x="179512" y="836712"/>
            <a:ext cx="8964488" cy="4084715"/>
          </a:xfrm>
          <a:prstGeom prst="rect">
            <a:avLst/>
          </a:prstGeom>
          <a:noFill/>
        </p:spPr>
      </p:pic>
      <p:sp>
        <p:nvSpPr>
          <p:cNvPr id="5" name="4 - TextBox"/>
          <p:cNvSpPr txBox="1"/>
          <p:nvPr/>
        </p:nvSpPr>
        <p:spPr>
          <a:xfrm>
            <a:off x="0" y="5013176"/>
            <a:ext cx="5616624" cy="1477328"/>
          </a:xfrm>
          <a:prstGeom prst="rect">
            <a:avLst/>
          </a:prstGeom>
          <a:noFill/>
        </p:spPr>
        <p:txBody>
          <a:bodyPr wrap="square" rtlCol="0">
            <a:spAutoFit/>
          </a:bodyPr>
          <a:lstStyle/>
          <a:p>
            <a:r>
              <a:rPr lang="en-US" dirty="0" smtClean="0"/>
              <a:t>This means that you are still in Denmark going to Sweden.  </a:t>
            </a:r>
            <a:endParaRPr lang="en-US" dirty="0"/>
          </a:p>
          <a:p>
            <a:pPr algn="just"/>
            <a:r>
              <a:rPr lang="en-US" dirty="0" smtClean="0"/>
              <a:t>In Denmark the same vowel is written with the grapheme [ø] and in Sweden with the grapheme [ö]. Clearly you know it’s the same language by changing the radio station.</a:t>
            </a:r>
            <a:endParaRPr lang="en-US" dirty="0"/>
          </a:p>
        </p:txBody>
      </p:sp>
      <p:pic>
        <p:nvPicPr>
          <p:cNvPr id="51204" name="Picture 4" descr="http://livablestreet.files.wordpress.com/2011/11/malmo.jpg?w=1024&amp;h=768"/>
          <p:cNvPicPr>
            <a:picLocks noChangeAspect="1" noChangeArrowheads="1"/>
          </p:cNvPicPr>
          <p:nvPr/>
        </p:nvPicPr>
        <p:blipFill>
          <a:blip r:embed="rId3" cstate="print"/>
          <a:srcRect/>
          <a:stretch>
            <a:fillRect/>
          </a:stretch>
        </p:blipFill>
        <p:spPr bwMode="auto">
          <a:xfrm>
            <a:off x="5868144" y="5427222"/>
            <a:ext cx="3275856" cy="1430778"/>
          </a:xfrm>
          <a:prstGeom prst="rect">
            <a:avLst/>
          </a:prstGeom>
          <a:noFill/>
        </p:spPr>
      </p:pic>
      <p:sp>
        <p:nvSpPr>
          <p:cNvPr id="7" name="6 - TextBox"/>
          <p:cNvSpPr txBox="1"/>
          <p:nvPr/>
        </p:nvSpPr>
        <p:spPr>
          <a:xfrm>
            <a:off x="5940152" y="6488668"/>
            <a:ext cx="2973058" cy="369332"/>
          </a:xfrm>
          <a:prstGeom prst="rect">
            <a:avLst/>
          </a:prstGeom>
          <a:noFill/>
        </p:spPr>
        <p:txBody>
          <a:bodyPr wrap="none" rtlCol="0">
            <a:spAutoFit/>
          </a:bodyPr>
          <a:lstStyle/>
          <a:p>
            <a:r>
              <a:rPr lang="en-US" dirty="0" smtClean="0">
                <a:solidFill>
                  <a:schemeClr val="bg1"/>
                </a:solidFill>
              </a:rPr>
              <a:t>Pavement in </a:t>
            </a:r>
            <a:r>
              <a:rPr lang="en-US" dirty="0" err="1" smtClean="0">
                <a:solidFill>
                  <a:schemeClr val="bg1"/>
                </a:solidFill>
              </a:rPr>
              <a:t>Malmö</a:t>
            </a:r>
            <a:r>
              <a:rPr lang="en-US" dirty="0" smtClean="0">
                <a:solidFill>
                  <a:schemeClr val="bg1"/>
                </a:solidFill>
              </a:rPr>
              <a:t> </a:t>
            </a:r>
            <a:r>
              <a:rPr lang="en-US" dirty="0" err="1" smtClean="0">
                <a:solidFill>
                  <a:schemeClr val="bg1"/>
                </a:solidFill>
              </a:rPr>
              <a:t>centrum</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95536" y="0"/>
            <a:ext cx="8229600" cy="1143000"/>
          </a:xfrm>
        </p:spPr>
        <p:txBody>
          <a:bodyPr/>
          <a:lstStyle/>
          <a:p>
            <a:r>
              <a:rPr lang="en-US" dirty="0" smtClean="0"/>
              <a:t>Dutch and German</a:t>
            </a:r>
            <a:endParaRPr lang="en-US" dirty="0"/>
          </a:p>
        </p:txBody>
      </p:sp>
      <p:sp>
        <p:nvSpPr>
          <p:cNvPr id="3" name="2 - Θέση περιεχομένου"/>
          <p:cNvSpPr>
            <a:spLocks noGrp="1"/>
          </p:cNvSpPr>
          <p:nvPr>
            <p:ph idx="1"/>
          </p:nvPr>
        </p:nvSpPr>
        <p:spPr>
          <a:xfrm>
            <a:off x="0" y="5301208"/>
            <a:ext cx="8604448" cy="1873424"/>
          </a:xfrm>
        </p:spPr>
        <p:txBody>
          <a:bodyPr>
            <a:normAutofit/>
          </a:bodyPr>
          <a:lstStyle/>
          <a:p>
            <a:pPr marL="3175" indent="-3175" algn="just">
              <a:buNone/>
            </a:pPr>
            <a:r>
              <a:rPr lang="en-US" dirty="0" smtClean="0"/>
              <a:t>There is a continuum of German dialects: Dutch are closer to western German than Western German to Eastern German.</a:t>
            </a:r>
            <a:endParaRPr lang="en-US" dirty="0"/>
          </a:p>
        </p:txBody>
      </p:sp>
      <p:sp>
        <p:nvSpPr>
          <p:cNvPr id="7" name="6 - Θέση ημερομηνίας"/>
          <p:cNvSpPr>
            <a:spLocks noGrp="1"/>
          </p:cNvSpPr>
          <p:nvPr>
            <p:ph type="dt" sz="half" idx="10"/>
          </p:nvPr>
        </p:nvSpPr>
        <p:spPr/>
        <p:txBody>
          <a:bodyPr/>
          <a:lstStyle/>
          <a:p>
            <a:r>
              <a:rPr lang="en-US" smtClean="0"/>
              <a:t>Languages and Varieties</a:t>
            </a:r>
            <a:endParaRPr lang="en-US" dirty="0"/>
          </a:p>
        </p:txBody>
      </p:sp>
      <p:sp>
        <p:nvSpPr>
          <p:cNvPr id="8" name="7 - Θέση αριθμού διαφάνειας"/>
          <p:cNvSpPr>
            <a:spLocks noGrp="1"/>
          </p:cNvSpPr>
          <p:nvPr>
            <p:ph type="sldNum" sz="quarter" idx="12"/>
          </p:nvPr>
        </p:nvSpPr>
        <p:spPr/>
        <p:txBody>
          <a:bodyPr/>
          <a:lstStyle/>
          <a:p>
            <a:fld id="{7734B93D-6301-4619-9276-C94011479A7B}" type="slidenum">
              <a:rPr lang="en-US" smtClean="0"/>
              <a:pPr/>
              <a:t>17</a:t>
            </a:fld>
            <a:endParaRPr lang="en-US" dirty="0"/>
          </a:p>
        </p:txBody>
      </p:sp>
      <p:pic>
        <p:nvPicPr>
          <p:cNvPr id="38914" name="Picture 2" descr="http://www.aboutromania.com/TheNetherlandsMap.gif"/>
          <p:cNvPicPr>
            <a:picLocks noChangeAspect="1" noChangeArrowheads="1"/>
          </p:cNvPicPr>
          <p:nvPr/>
        </p:nvPicPr>
        <p:blipFill>
          <a:blip r:embed="rId3" cstate="print"/>
          <a:srcRect/>
          <a:stretch>
            <a:fillRect/>
          </a:stretch>
        </p:blipFill>
        <p:spPr bwMode="auto">
          <a:xfrm>
            <a:off x="3079346" y="1124744"/>
            <a:ext cx="6064654" cy="4104456"/>
          </a:xfrm>
          <a:prstGeom prst="rect">
            <a:avLst/>
          </a:prstGeom>
          <a:noFill/>
        </p:spPr>
      </p:pic>
      <p:pic>
        <p:nvPicPr>
          <p:cNvPr id="38916" name="Picture 4" descr="http://www.oberstenfeld.de/servlet/PB/show/1069968_l1/rathaus%20gronau.jpg"/>
          <p:cNvPicPr>
            <a:picLocks noChangeAspect="1" noChangeArrowheads="1"/>
          </p:cNvPicPr>
          <p:nvPr/>
        </p:nvPicPr>
        <p:blipFill>
          <a:blip r:embed="rId4" cstate="print"/>
          <a:srcRect/>
          <a:stretch>
            <a:fillRect/>
          </a:stretch>
        </p:blipFill>
        <p:spPr bwMode="auto">
          <a:xfrm>
            <a:off x="0" y="1124744"/>
            <a:ext cx="4058978" cy="2952328"/>
          </a:xfrm>
          <a:prstGeom prst="rect">
            <a:avLst/>
          </a:prstGeom>
          <a:noFill/>
        </p:spPr>
      </p:pic>
      <p:sp>
        <p:nvSpPr>
          <p:cNvPr id="6" name="5 - TextBox"/>
          <p:cNvSpPr txBox="1"/>
          <p:nvPr/>
        </p:nvSpPr>
        <p:spPr>
          <a:xfrm>
            <a:off x="1115616" y="3789040"/>
            <a:ext cx="895181" cy="369332"/>
          </a:xfrm>
          <a:prstGeom prst="rect">
            <a:avLst/>
          </a:prstGeom>
          <a:noFill/>
        </p:spPr>
        <p:txBody>
          <a:bodyPr wrap="none" rtlCol="0">
            <a:spAutoFit/>
          </a:bodyPr>
          <a:lstStyle/>
          <a:p>
            <a:r>
              <a:rPr lang="en-US" b="1" dirty="0" err="1" smtClean="0">
                <a:solidFill>
                  <a:schemeClr val="bg1"/>
                </a:solidFill>
              </a:rPr>
              <a:t>Gronau</a:t>
            </a:r>
            <a:endParaRPr lang="en-US" b="1"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Linguistic Continuum</a:t>
            </a:r>
            <a:endParaRPr lang="en-US" dirty="0"/>
          </a:p>
        </p:txBody>
      </p:sp>
      <p:sp>
        <p:nvSpPr>
          <p:cNvPr id="15" name="14 - Θέση ημερομηνίας"/>
          <p:cNvSpPr>
            <a:spLocks noGrp="1"/>
          </p:cNvSpPr>
          <p:nvPr>
            <p:ph type="dt" sz="half" idx="10"/>
          </p:nvPr>
        </p:nvSpPr>
        <p:spPr/>
        <p:txBody>
          <a:bodyPr/>
          <a:lstStyle/>
          <a:p>
            <a:r>
              <a:rPr lang="en-US" smtClean="0"/>
              <a:t>Languages and Varieties</a:t>
            </a:r>
            <a:endParaRPr lang="en-US" dirty="0"/>
          </a:p>
        </p:txBody>
      </p:sp>
      <p:sp>
        <p:nvSpPr>
          <p:cNvPr id="16" name="15 - Θέση αριθμού διαφάνειας"/>
          <p:cNvSpPr>
            <a:spLocks noGrp="1"/>
          </p:cNvSpPr>
          <p:nvPr>
            <p:ph type="sldNum" sz="quarter" idx="12"/>
          </p:nvPr>
        </p:nvSpPr>
        <p:spPr/>
        <p:txBody>
          <a:bodyPr/>
          <a:lstStyle/>
          <a:p>
            <a:fld id="{7734B93D-6301-4619-9276-C94011479A7B}" type="slidenum">
              <a:rPr lang="en-US" smtClean="0"/>
              <a:pPr/>
              <a:t>18</a:t>
            </a:fld>
            <a:endParaRPr lang="en-US" dirty="0"/>
          </a:p>
        </p:txBody>
      </p:sp>
      <p:sp>
        <p:nvSpPr>
          <p:cNvPr id="4" name="3 - Ορθογώνιο"/>
          <p:cNvSpPr/>
          <p:nvPr/>
        </p:nvSpPr>
        <p:spPr>
          <a:xfrm>
            <a:off x="0" y="4077072"/>
            <a:ext cx="9144000" cy="792088"/>
          </a:xfrm>
          <a:prstGeom prst="rect">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effectLst>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6 - Βέλος προς τα κάτω"/>
          <p:cNvSpPr/>
          <p:nvPr/>
        </p:nvSpPr>
        <p:spPr>
          <a:xfrm>
            <a:off x="0" y="2996952"/>
            <a:ext cx="432048" cy="86409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 Βέλος προς τα κάτω"/>
          <p:cNvSpPr/>
          <p:nvPr/>
        </p:nvSpPr>
        <p:spPr>
          <a:xfrm>
            <a:off x="8711952" y="2996952"/>
            <a:ext cx="432048" cy="93610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9 - Ευθύγραμμο βέλος σύνδεσης"/>
          <p:cNvCxnSpPr/>
          <p:nvPr/>
        </p:nvCxnSpPr>
        <p:spPr>
          <a:xfrm>
            <a:off x="1331640" y="3212976"/>
            <a:ext cx="6840760"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11" name="10 - TextBox"/>
          <p:cNvSpPr txBox="1"/>
          <p:nvPr/>
        </p:nvSpPr>
        <p:spPr>
          <a:xfrm>
            <a:off x="0" y="2060848"/>
            <a:ext cx="1648080" cy="461665"/>
          </a:xfrm>
          <a:prstGeom prst="rect">
            <a:avLst/>
          </a:prstGeom>
          <a:noFill/>
        </p:spPr>
        <p:txBody>
          <a:bodyPr wrap="none" rtlCol="0">
            <a:spAutoFit/>
          </a:bodyPr>
          <a:lstStyle/>
          <a:p>
            <a:r>
              <a:rPr lang="en-US" sz="2400" b="1" dirty="0" smtClean="0"/>
              <a:t>Language A</a:t>
            </a:r>
            <a:endParaRPr lang="en-US" sz="2400" b="1" dirty="0"/>
          </a:p>
        </p:txBody>
      </p:sp>
      <p:sp>
        <p:nvSpPr>
          <p:cNvPr id="12" name="11 - TextBox"/>
          <p:cNvSpPr txBox="1"/>
          <p:nvPr/>
        </p:nvSpPr>
        <p:spPr>
          <a:xfrm>
            <a:off x="7308304" y="2204864"/>
            <a:ext cx="1635256" cy="461665"/>
          </a:xfrm>
          <a:prstGeom prst="rect">
            <a:avLst/>
          </a:prstGeom>
          <a:noFill/>
        </p:spPr>
        <p:txBody>
          <a:bodyPr wrap="none" rtlCol="0">
            <a:spAutoFit/>
          </a:bodyPr>
          <a:lstStyle/>
          <a:p>
            <a:r>
              <a:rPr lang="en-US" sz="2400" b="1" dirty="0" smtClean="0"/>
              <a:t>Language B</a:t>
            </a:r>
            <a:endParaRPr lang="en-US" sz="2400" b="1" dirty="0"/>
          </a:p>
        </p:txBody>
      </p:sp>
      <p:sp>
        <p:nvSpPr>
          <p:cNvPr id="13" name="12 - TextBox"/>
          <p:cNvSpPr txBox="1"/>
          <p:nvPr/>
        </p:nvSpPr>
        <p:spPr>
          <a:xfrm>
            <a:off x="971600" y="3501008"/>
            <a:ext cx="7677102" cy="307777"/>
          </a:xfrm>
          <a:prstGeom prst="rect">
            <a:avLst/>
          </a:prstGeom>
          <a:noFill/>
        </p:spPr>
        <p:txBody>
          <a:bodyPr wrap="none" rtlCol="0">
            <a:spAutoFit/>
          </a:bodyPr>
          <a:lstStyle/>
          <a:p>
            <a:r>
              <a:rPr lang="en-US" sz="1400" b="1" dirty="0" smtClean="0"/>
              <a:t>A continuum : means that  A variety X is more </a:t>
            </a:r>
            <a:r>
              <a:rPr lang="en-US" sz="1400" b="1" dirty="0" err="1" smtClean="0"/>
              <a:t>Lang.A</a:t>
            </a:r>
            <a:r>
              <a:rPr lang="en-US" sz="1400" b="1" dirty="0" smtClean="0"/>
              <a:t> than </a:t>
            </a:r>
            <a:r>
              <a:rPr lang="en-US" sz="1400" b="1" dirty="0" err="1" smtClean="0"/>
              <a:t>Lang.B</a:t>
            </a:r>
            <a:r>
              <a:rPr lang="en-US" sz="1400" b="1" dirty="0" smtClean="0"/>
              <a:t> and vice versa.</a:t>
            </a:r>
            <a:endParaRPr lang="en-US" sz="1400" b="1" dirty="0"/>
          </a:p>
        </p:txBody>
      </p:sp>
      <p:sp>
        <p:nvSpPr>
          <p:cNvPr id="14" name="13 - TextBox"/>
          <p:cNvSpPr txBox="1"/>
          <p:nvPr/>
        </p:nvSpPr>
        <p:spPr>
          <a:xfrm>
            <a:off x="395536" y="6309320"/>
            <a:ext cx="3648563" cy="369332"/>
          </a:xfrm>
          <a:prstGeom prst="rect">
            <a:avLst/>
          </a:prstGeom>
          <a:noFill/>
        </p:spPr>
        <p:txBody>
          <a:bodyPr wrap="none" rtlCol="0">
            <a:spAutoFit/>
          </a:bodyPr>
          <a:lstStyle/>
          <a:p>
            <a:r>
              <a:rPr lang="en-US" dirty="0" smtClean="0"/>
              <a:t>ex. German and Dutch is such a case.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67544" y="476672"/>
            <a:ext cx="8229600" cy="1143000"/>
          </a:xfrm>
        </p:spPr>
        <p:txBody>
          <a:bodyPr>
            <a:normAutofit fontScale="90000"/>
          </a:bodyPr>
          <a:lstStyle/>
          <a:p>
            <a:r>
              <a:rPr lang="en-US" b="1" dirty="0"/>
              <a:t>The same—in most cases mutually intelligible—varieties are considered different languages.</a:t>
            </a:r>
            <a:br>
              <a:rPr lang="en-US" b="1" dirty="0"/>
            </a:br>
            <a:endParaRPr lang="en-US" dirty="0"/>
          </a:p>
        </p:txBody>
      </p:sp>
      <p:sp>
        <p:nvSpPr>
          <p:cNvPr id="3" name="2 - Θέση περιεχομένου"/>
          <p:cNvSpPr>
            <a:spLocks noGrp="1"/>
          </p:cNvSpPr>
          <p:nvPr>
            <p:ph idx="1"/>
          </p:nvPr>
        </p:nvSpPr>
        <p:spPr>
          <a:xfrm>
            <a:off x="395536" y="2359421"/>
            <a:ext cx="8229600" cy="4525963"/>
          </a:xfrm>
        </p:spPr>
        <p:txBody>
          <a:bodyPr/>
          <a:lstStyle/>
          <a:p>
            <a:pPr algn="just"/>
            <a:r>
              <a:rPr lang="en-US" b="1" dirty="0">
                <a:solidFill>
                  <a:srgbClr val="FF0000"/>
                </a:solidFill>
              </a:rPr>
              <a:t>M</a:t>
            </a:r>
            <a:r>
              <a:rPr lang="en-US" b="1" dirty="0" smtClean="0">
                <a:solidFill>
                  <a:srgbClr val="FF0000"/>
                </a:solidFill>
              </a:rPr>
              <a:t>utual intelligibility </a:t>
            </a:r>
            <a:r>
              <a:rPr lang="en-US" dirty="0" smtClean="0"/>
              <a:t>is not a reason to say that this variety belongs to Language A rather than Language B. </a:t>
            </a:r>
          </a:p>
          <a:p>
            <a:pPr algn="just"/>
            <a:r>
              <a:rPr lang="en-US" dirty="0" smtClean="0"/>
              <a:t>This is the case of the German varieties near the Dutch boarders or the language of the Swedes living near Denmark, comparing to the Swedes living in </a:t>
            </a:r>
            <a:r>
              <a:rPr lang="en-US" dirty="0" err="1" smtClean="0"/>
              <a:t>Kiruna</a:t>
            </a:r>
            <a:r>
              <a:rPr lang="en-US" dirty="0" smtClean="0"/>
              <a:t>!</a:t>
            </a:r>
            <a:endParaRPr lang="en-US" dirty="0"/>
          </a:p>
        </p:txBody>
      </p:sp>
      <p:sp>
        <p:nvSpPr>
          <p:cNvPr id="6" name="5 - Θέση ημερομηνίας"/>
          <p:cNvSpPr>
            <a:spLocks noGrp="1"/>
          </p:cNvSpPr>
          <p:nvPr>
            <p:ph type="dt" sz="half" idx="10"/>
          </p:nvPr>
        </p:nvSpPr>
        <p:spPr/>
        <p:txBody>
          <a:bodyPr/>
          <a:lstStyle/>
          <a:p>
            <a:r>
              <a:rPr lang="en-US" smtClean="0"/>
              <a:t>Languages and Varieties</a:t>
            </a:r>
            <a:endParaRPr lang="en-US" dirty="0"/>
          </a:p>
        </p:txBody>
      </p:sp>
      <p:sp>
        <p:nvSpPr>
          <p:cNvPr id="7" name="6 - Θέση αριθμού διαφάνειας"/>
          <p:cNvSpPr>
            <a:spLocks noGrp="1"/>
          </p:cNvSpPr>
          <p:nvPr>
            <p:ph type="sldNum" sz="quarter" idx="12"/>
          </p:nvPr>
        </p:nvSpPr>
        <p:spPr/>
        <p:txBody>
          <a:bodyPr/>
          <a:lstStyle/>
          <a:p>
            <a:fld id="{7734B93D-6301-4619-9276-C94011479A7B}" type="slidenum">
              <a:rPr lang="en-US" smtClean="0"/>
              <a:pPr/>
              <a:t>19</a:t>
            </a:fld>
            <a:endParaRPr lang="en-US" dirty="0"/>
          </a:p>
        </p:txBody>
      </p:sp>
      <p:pic>
        <p:nvPicPr>
          <p:cNvPr id="48130" name="Picture 2" descr="https://encrypted-tbn1.google.com/images?q=tbn:ANd9GcTYoj4lJyR3r2iYObB9A1-xEZ9XasQB1sLAI4Fsrn19HiVhDQ9H"/>
          <p:cNvPicPr>
            <a:picLocks noChangeAspect="1" noChangeArrowheads="1"/>
          </p:cNvPicPr>
          <p:nvPr/>
        </p:nvPicPr>
        <p:blipFill>
          <a:blip r:embed="rId2" cstate="print"/>
          <a:srcRect/>
          <a:stretch>
            <a:fillRect/>
          </a:stretch>
        </p:blipFill>
        <p:spPr bwMode="auto">
          <a:xfrm>
            <a:off x="6392663" y="4797153"/>
            <a:ext cx="2751337" cy="2060848"/>
          </a:xfrm>
          <a:prstGeom prst="rect">
            <a:avLst/>
          </a:prstGeom>
          <a:noFill/>
        </p:spPr>
      </p:pic>
      <p:sp>
        <p:nvSpPr>
          <p:cNvPr id="5" name="4 - TextBox"/>
          <p:cNvSpPr txBox="1"/>
          <p:nvPr/>
        </p:nvSpPr>
        <p:spPr>
          <a:xfrm>
            <a:off x="4716016" y="6488668"/>
            <a:ext cx="1666931"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dirty="0" err="1" smtClean="0"/>
              <a:t>Kiruna</a:t>
            </a:r>
            <a:r>
              <a:rPr lang="en-US" dirty="0" smtClean="0"/>
              <a:t> Centrum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US" dirty="0"/>
          </a:p>
        </p:txBody>
      </p:sp>
      <p:sp>
        <p:nvSpPr>
          <p:cNvPr id="3" name="2 - Θέση περιεχομένου"/>
          <p:cNvSpPr>
            <a:spLocks noGrp="1"/>
          </p:cNvSpPr>
          <p:nvPr>
            <p:ph idx="1"/>
          </p:nvPr>
        </p:nvSpPr>
        <p:spPr/>
        <p:txBody>
          <a:bodyPr/>
          <a:lstStyle/>
          <a:p>
            <a:pPr>
              <a:buNone/>
            </a:pPr>
            <a:r>
              <a:rPr lang="en-US" dirty="0" smtClean="0"/>
              <a:t>In the previous lessons we talk about</a:t>
            </a:r>
          </a:p>
          <a:p>
            <a:pPr lvl="1"/>
            <a:r>
              <a:rPr lang="en-US" dirty="0" smtClean="0"/>
              <a:t>Sociolinguistics </a:t>
            </a:r>
          </a:p>
          <a:p>
            <a:pPr lvl="1"/>
            <a:r>
              <a:rPr lang="en-US" dirty="0" smtClean="0"/>
              <a:t>Language and society</a:t>
            </a:r>
          </a:p>
          <a:p>
            <a:pPr lvl="1"/>
            <a:r>
              <a:rPr lang="en-US" dirty="0"/>
              <a:t>V</a:t>
            </a:r>
            <a:r>
              <a:rPr lang="en-US" dirty="0" smtClean="0"/>
              <a:t>ariation in language</a:t>
            </a:r>
          </a:p>
          <a:p>
            <a:pPr lvl="1"/>
            <a:r>
              <a:rPr lang="en-US" dirty="0" smtClean="0"/>
              <a:t>Dialects, sociolects</a:t>
            </a:r>
            <a:r>
              <a:rPr lang="en-US" dirty="0"/>
              <a:t> </a:t>
            </a:r>
            <a:r>
              <a:rPr lang="en-US" dirty="0" smtClean="0"/>
              <a:t>etc. </a:t>
            </a:r>
            <a:endParaRPr lang="en-US" dirty="0"/>
          </a:p>
          <a:p>
            <a:pPr lvl="1"/>
            <a:r>
              <a:rPr lang="en-US" dirty="0" smtClean="0"/>
              <a:t>and the methodology employed by sociolinguists.</a:t>
            </a:r>
          </a:p>
          <a:p>
            <a:pPr>
              <a:buNone/>
            </a:pPr>
            <a:endParaRPr lang="en-US" dirty="0"/>
          </a:p>
          <a:p>
            <a:pPr>
              <a:buNone/>
            </a:pPr>
            <a:r>
              <a:rPr lang="en-US" dirty="0" smtClean="0"/>
              <a:t>But “what is language”?</a:t>
            </a:r>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US"/>
          </a:p>
        </p:txBody>
      </p:sp>
      <p:sp>
        <p:nvSpPr>
          <p:cNvPr id="4" name="2 - Θέση περιεχομένου"/>
          <p:cNvSpPr>
            <a:spLocks noGrp="1"/>
          </p:cNvSpPr>
          <p:nvPr>
            <p:ph idx="1"/>
          </p:nvPr>
        </p:nvSpPr>
        <p:spPr>
          <a:xfrm>
            <a:off x="467544" y="3212976"/>
            <a:ext cx="8229600" cy="1324744"/>
          </a:xfrm>
          <a:solidFill>
            <a:schemeClr val="accent6">
              <a:lumMod val="60000"/>
              <a:lumOff val="40000"/>
            </a:schemeClr>
          </a:solidFill>
        </p:spPr>
        <p:txBody>
          <a:bodyPr/>
          <a:lstStyle/>
          <a:p>
            <a:pPr algn="ctr">
              <a:buNone/>
            </a:pPr>
            <a:r>
              <a:rPr lang="en-US" b="1" dirty="0"/>
              <a:t>D</a:t>
            </a:r>
            <a:r>
              <a:rPr lang="en-US" b="1" dirty="0" smtClean="0"/>
              <a:t>ifferent varieties are considered the same language.</a:t>
            </a:r>
            <a:endParaRPr lang="en-US" b="1" dirty="0"/>
          </a:p>
        </p:txBody>
      </p:sp>
      <p:sp>
        <p:nvSpPr>
          <p:cNvPr id="5" name="4 - Θέση ημερομηνίας"/>
          <p:cNvSpPr>
            <a:spLocks noGrp="1"/>
          </p:cNvSpPr>
          <p:nvPr>
            <p:ph type="dt" sz="half" idx="10"/>
          </p:nvPr>
        </p:nvSpPr>
        <p:spPr/>
        <p:txBody>
          <a:bodyPr/>
          <a:lstStyle/>
          <a:p>
            <a:r>
              <a:rPr lang="en-US" smtClean="0"/>
              <a:t>Languages and Varieties</a:t>
            </a:r>
            <a:endParaRPr lang="en-US" dirty="0"/>
          </a:p>
        </p:txBody>
      </p:sp>
      <p:sp>
        <p:nvSpPr>
          <p:cNvPr id="6" name="5 - Θέση αριθμού διαφάνειας"/>
          <p:cNvSpPr>
            <a:spLocks noGrp="1"/>
          </p:cNvSpPr>
          <p:nvPr>
            <p:ph type="sldNum" sz="quarter" idx="12"/>
          </p:nvPr>
        </p:nvSpPr>
        <p:spPr/>
        <p:txBody>
          <a:bodyPr/>
          <a:lstStyle/>
          <a:p>
            <a:fld id="{7734B93D-6301-4619-9276-C94011479A7B}" type="slidenum">
              <a:rPr lang="en-US" smtClean="0"/>
              <a:pPr/>
              <a:t>20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France</a:t>
            </a:r>
            <a:endParaRPr lang="en-US" dirty="0"/>
          </a:p>
        </p:txBody>
      </p:sp>
      <p:sp>
        <p:nvSpPr>
          <p:cNvPr id="3" name="2 - Θέση περιεχομένου"/>
          <p:cNvSpPr>
            <a:spLocks noGrp="1"/>
          </p:cNvSpPr>
          <p:nvPr>
            <p:ph idx="1"/>
          </p:nvPr>
        </p:nvSpPr>
        <p:spPr>
          <a:xfrm>
            <a:off x="457200" y="1916832"/>
            <a:ext cx="4618856" cy="4941168"/>
          </a:xfrm>
        </p:spPr>
        <p:txBody>
          <a:bodyPr>
            <a:normAutofit/>
          </a:bodyPr>
          <a:lstStyle/>
          <a:p>
            <a:pPr marL="0" indent="0" algn="just">
              <a:buNone/>
            </a:pPr>
            <a:r>
              <a:rPr lang="en-US" dirty="0" smtClean="0"/>
              <a:t>People in Alsace speak a variety—Alsatian—that is closer to German than to France but their variety is considered by the speakers to be French.</a:t>
            </a:r>
          </a:p>
          <a:p>
            <a:pPr marL="0" indent="0" algn="just">
              <a:buNone/>
            </a:pPr>
            <a:endParaRPr lang="en-US" dirty="0"/>
          </a:p>
        </p:txBody>
      </p:sp>
      <p:sp>
        <p:nvSpPr>
          <p:cNvPr id="6" name="5 - Θέση ημερομηνίας"/>
          <p:cNvSpPr>
            <a:spLocks noGrp="1"/>
          </p:cNvSpPr>
          <p:nvPr>
            <p:ph type="dt" sz="half" idx="10"/>
          </p:nvPr>
        </p:nvSpPr>
        <p:spPr/>
        <p:txBody>
          <a:bodyPr/>
          <a:lstStyle/>
          <a:p>
            <a:r>
              <a:rPr lang="en-US" smtClean="0"/>
              <a:t>Languages and Varieties</a:t>
            </a:r>
            <a:endParaRPr lang="en-US" dirty="0"/>
          </a:p>
        </p:txBody>
      </p:sp>
      <p:sp>
        <p:nvSpPr>
          <p:cNvPr id="7" name="6 - Θέση αριθμού διαφάνειας"/>
          <p:cNvSpPr>
            <a:spLocks noGrp="1"/>
          </p:cNvSpPr>
          <p:nvPr>
            <p:ph type="sldNum" sz="quarter" idx="12"/>
          </p:nvPr>
        </p:nvSpPr>
        <p:spPr/>
        <p:txBody>
          <a:bodyPr/>
          <a:lstStyle/>
          <a:p>
            <a:fld id="{7734B93D-6301-4619-9276-C94011479A7B}" type="slidenum">
              <a:rPr lang="en-US" smtClean="0"/>
              <a:pPr/>
              <a:t>21</a:t>
            </a:fld>
            <a:endParaRPr lang="en-US" dirty="0"/>
          </a:p>
        </p:txBody>
      </p:sp>
      <p:pic>
        <p:nvPicPr>
          <p:cNvPr id="32771" name="Picture 3"/>
          <p:cNvPicPr>
            <a:picLocks noChangeAspect="1" noChangeArrowheads="1"/>
          </p:cNvPicPr>
          <p:nvPr/>
        </p:nvPicPr>
        <p:blipFill>
          <a:blip r:embed="rId2" cstate="print"/>
          <a:srcRect/>
          <a:stretch>
            <a:fillRect/>
          </a:stretch>
        </p:blipFill>
        <p:spPr bwMode="auto">
          <a:xfrm>
            <a:off x="5162550" y="1844824"/>
            <a:ext cx="3981450" cy="4762500"/>
          </a:xfrm>
          <a:prstGeom prst="rect">
            <a:avLst/>
          </a:prstGeom>
          <a:noFill/>
          <a:ln w="9525">
            <a:noFill/>
            <a:miter lim="800000"/>
            <a:headEnd/>
            <a:tailEnd/>
          </a:ln>
          <a:effectLst/>
        </p:spPr>
      </p:pic>
      <p:sp>
        <p:nvSpPr>
          <p:cNvPr id="5" name="4 - Βέλος προς τα κάτω"/>
          <p:cNvSpPr/>
          <p:nvPr/>
        </p:nvSpPr>
        <p:spPr>
          <a:xfrm>
            <a:off x="8532440" y="1988840"/>
            <a:ext cx="144016" cy="86409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China</a:t>
            </a:r>
            <a:endParaRPr lang="en-US" dirty="0"/>
          </a:p>
        </p:txBody>
      </p:sp>
      <p:pic>
        <p:nvPicPr>
          <p:cNvPr id="39938" name="Picture 2" descr="http://www.asianet.fi/asianet/kuvat/languagemap.gif"/>
          <p:cNvPicPr>
            <a:picLocks noGrp="1" noChangeAspect="1" noChangeArrowheads="1"/>
          </p:cNvPicPr>
          <p:nvPr>
            <p:ph idx="1"/>
          </p:nvPr>
        </p:nvPicPr>
        <p:blipFill>
          <a:blip r:embed="rId2" cstate="print"/>
          <a:srcRect t="17219" b="17219"/>
          <a:stretch>
            <a:fillRect/>
          </a:stretch>
        </p:blipFill>
        <p:spPr bwMode="auto">
          <a:prstGeom prst="rect">
            <a:avLst/>
          </a:prstGeom>
          <a:noFill/>
        </p:spPr>
      </p:pic>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22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China</a:t>
            </a:r>
            <a:endParaRPr lang="en-US" dirty="0"/>
          </a:p>
        </p:txBody>
      </p:sp>
      <p:sp>
        <p:nvSpPr>
          <p:cNvPr id="3" name="2 - Θέση περιεχομένου"/>
          <p:cNvSpPr>
            <a:spLocks noGrp="1"/>
          </p:cNvSpPr>
          <p:nvPr>
            <p:ph idx="1"/>
          </p:nvPr>
        </p:nvSpPr>
        <p:spPr/>
        <p:txBody>
          <a:bodyPr>
            <a:normAutofit fontScale="55000" lnSpcReduction="20000"/>
          </a:bodyPr>
          <a:lstStyle/>
          <a:p>
            <a:pPr algn="ctr">
              <a:buNone/>
            </a:pPr>
            <a:r>
              <a:rPr lang="en-US" sz="3300" b="1" dirty="0" smtClean="0">
                <a:solidFill>
                  <a:srgbClr val="FF0000"/>
                </a:solidFill>
                <a:effectLst>
                  <a:outerShdw blurRad="38100" dist="38100" dir="2700000" algn="tl">
                    <a:srgbClr val="000000">
                      <a:alpha val="43137"/>
                    </a:srgbClr>
                  </a:outerShdw>
                </a:effectLst>
              </a:rPr>
              <a:t>Cantonese</a:t>
            </a:r>
          </a:p>
          <a:p>
            <a:pPr algn="ctr">
              <a:buNone/>
            </a:pPr>
            <a:r>
              <a:rPr lang="en-US" sz="3300" b="1" dirty="0" smtClean="0">
                <a:solidFill>
                  <a:srgbClr val="FF0000"/>
                </a:solidFill>
                <a:effectLst>
                  <a:outerShdw blurRad="38100" dist="38100" dir="2700000" algn="tl">
                    <a:srgbClr val="000000">
                      <a:alpha val="43137"/>
                    </a:srgbClr>
                  </a:outerShdw>
                </a:effectLst>
              </a:rPr>
              <a:t>Mandarin</a:t>
            </a:r>
          </a:p>
          <a:p>
            <a:pPr algn="ctr">
              <a:buNone/>
            </a:pPr>
            <a:endParaRPr lang="en-US" sz="3300" b="1" dirty="0" smtClean="0">
              <a:solidFill>
                <a:srgbClr val="FF0000"/>
              </a:solidFill>
              <a:effectLst>
                <a:outerShdw blurRad="38100" dist="38100" dir="2700000" algn="tl">
                  <a:srgbClr val="000000">
                    <a:alpha val="43137"/>
                  </a:srgbClr>
                </a:outerShdw>
              </a:effectLst>
            </a:endParaRPr>
          </a:p>
          <a:p>
            <a:pPr algn="ctr">
              <a:buNone/>
            </a:pPr>
            <a:r>
              <a:rPr lang="en-US" sz="3300" b="1" dirty="0" smtClean="0">
                <a:solidFill>
                  <a:srgbClr val="0070C0"/>
                </a:solidFill>
              </a:rPr>
              <a:t>Different Languages but their speakers say they use the same.</a:t>
            </a:r>
          </a:p>
          <a:p>
            <a:endParaRPr lang="en-US" dirty="0" smtClean="0"/>
          </a:p>
          <a:p>
            <a:pPr marL="0" indent="19050" algn="just">
              <a:buNone/>
            </a:pPr>
            <a:r>
              <a:rPr lang="en-US" sz="3200" dirty="0" smtClean="0"/>
              <a:t>The spoken varieties of Chinese are mutually unintelligible to their respective speakers. They differ from each other to about the same extent as the modern Romance languages. Most of the differences among them occur in </a:t>
            </a:r>
            <a:r>
              <a:rPr lang="en-US" sz="3200" dirty="0"/>
              <a:t>pronunciation and vocabulary; there are few grammatical differences. These languages include </a:t>
            </a:r>
            <a:r>
              <a:rPr lang="en-US" sz="3200" b="1" dirty="0">
                <a:solidFill>
                  <a:schemeClr val="accent2"/>
                </a:solidFill>
              </a:rPr>
              <a:t>Mandarin</a:t>
            </a:r>
            <a:r>
              <a:rPr lang="en-US" sz="3200" dirty="0"/>
              <a:t> in the northern, </a:t>
            </a:r>
            <a:r>
              <a:rPr lang="en-US" sz="3200" dirty="0" smtClean="0"/>
              <a:t>central</a:t>
            </a:r>
            <a:r>
              <a:rPr lang="en-US" sz="3200" dirty="0"/>
              <a:t>, and western parts of China; </a:t>
            </a:r>
            <a:r>
              <a:rPr lang="en-US" sz="3200" b="1" dirty="0">
                <a:solidFill>
                  <a:schemeClr val="accent2"/>
                </a:solidFill>
              </a:rPr>
              <a:t>Wu</a:t>
            </a:r>
            <a:r>
              <a:rPr lang="en-US" sz="3200" dirty="0"/>
              <a:t>; Northern and Southern </a:t>
            </a:r>
            <a:r>
              <a:rPr lang="en-US" sz="3200" b="1" dirty="0">
                <a:solidFill>
                  <a:schemeClr val="accent2"/>
                </a:solidFill>
              </a:rPr>
              <a:t>Min</a:t>
            </a:r>
            <a:r>
              <a:rPr lang="en-US" sz="3200" dirty="0" smtClean="0"/>
              <a:t>; </a:t>
            </a:r>
            <a:r>
              <a:rPr lang="en-US" sz="3200" b="1" dirty="0">
                <a:solidFill>
                  <a:schemeClr val="accent2"/>
                </a:solidFill>
              </a:rPr>
              <a:t>Gan</a:t>
            </a:r>
            <a:r>
              <a:rPr lang="en-US" sz="3200" dirty="0" smtClean="0"/>
              <a:t> (Kan); </a:t>
            </a:r>
            <a:r>
              <a:rPr lang="en-US" sz="3200" b="1" dirty="0">
                <a:solidFill>
                  <a:schemeClr val="accent2"/>
                </a:solidFill>
              </a:rPr>
              <a:t>Hakka</a:t>
            </a:r>
            <a:r>
              <a:rPr lang="en-US" sz="3200" dirty="0" smtClean="0"/>
              <a:t> (</a:t>
            </a:r>
            <a:r>
              <a:rPr lang="en-US" sz="3200" dirty="0" err="1" smtClean="0"/>
              <a:t>Kejia</a:t>
            </a:r>
            <a:r>
              <a:rPr lang="en-US" sz="3200" dirty="0" smtClean="0"/>
              <a:t>); and </a:t>
            </a:r>
            <a:r>
              <a:rPr lang="en-US" sz="3200" b="1" dirty="0" smtClean="0">
                <a:solidFill>
                  <a:schemeClr val="accent2"/>
                </a:solidFill>
              </a:rPr>
              <a:t>Xiang</a:t>
            </a:r>
            <a:r>
              <a:rPr lang="en-US" sz="3200" dirty="0" smtClean="0"/>
              <a:t>; and </a:t>
            </a:r>
            <a:r>
              <a:rPr lang="en-US" sz="3200" b="1" dirty="0" smtClean="0">
                <a:solidFill>
                  <a:schemeClr val="accent2"/>
                </a:solidFill>
              </a:rPr>
              <a:t>Cantonese</a:t>
            </a:r>
            <a:r>
              <a:rPr lang="en-US" sz="3200" dirty="0" smtClean="0"/>
              <a:t> (</a:t>
            </a:r>
            <a:r>
              <a:rPr lang="en-US" sz="3200" dirty="0" err="1" smtClean="0"/>
              <a:t>Yue</a:t>
            </a:r>
            <a:r>
              <a:rPr lang="en-US" sz="3200" dirty="0" smtClean="0"/>
              <a:t>) in the southeastern </a:t>
            </a:r>
            <a:r>
              <a:rPr lang="en-US" sz="3200" dirty="0"/>
              <a:t>part of the country.</a:t>
            </a:r>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23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Θέση περιεχομένου"/>
          <p:cNvSpPr>
            <a:spLocks noGrp="1"/>
          </p:cNvSpPr>
          <p:nvPr>
            <p:ph idx="1"/>
          </p:nvPr>
        </p:nvSpPr>
        <p:spPr>
          <a:xfrm>
            <a:off x="0" y="764704"/>
            <a:ext cx="9144000" cy="6309320"/>
          </a:xfrm>
        </p:spPr>
        <p:txBody>
          <a:bodyPr>
            <a:normAutofit fontScale="70000" lnSpcReduction="20000"/>
          </a:bodyPr>
          <a:lstStyle/>
          <a:p>
            <a:pPr algn="just"/>
            <a:r>
              <a:rPr lang="en-US" sz="3100" i="1" dirty="0" smtClean="0">
                <a:solidFill>
                  <a:srgbClr val="FF0000"/>
                </a:solidFill>
                <a:effectLst>
                  <a:outerShdw blurRad="38100" dist="38100" dir="2700000" algn="tl">
                    <a:srgbClr val="000000">
                      <a:alpha val="43137"/>
                    </a:srgbClr>
                  </a:outerShdw>
                </a:effectLst>
              </a:rPr>
              <a:t>W</a:t>
            </a:r>
            <a:r>
              <a:rPr lang="en-US" i="1" dirty="0" smtClean="0">
                <a:solidFill>
                  <a:srgbClr val="FF0000"/>
                </a:solidFill>
                <a:effectLst>
                  <a:outerShdw blurRad="38100" dist="38100" dir="2700000" algn="tl">
                    <a:srgbClr val="000000">
                      <a:alpha val="43137"/>
                    </a:srgbClr>
                  </a:outerShdw>
                </a:effectLst>
              </a:rPr>
              <a:t>enyan: </a:t>
            </a:r>
            <a:r>
              <a:rPr lang="en-US" dirty="0" smtClean="0"/>
              <a:t>All the Chinese languages share a common literary language </a:t>
            </a:r>
            <a:r>
              <a:rPr lang="en-US" sz="3100" i="1" dirty="0">
                <a:solidFill>
                  <a:srgbClr val="FF0000"/>
                </a:solidFill>
                <a:effectLst>
                  <a:outerShdw blurRad="38100" dist="38100" dir="2700000" algn="tl">
                    <a:srgbClr val="000000">
                      <a:alpha val="43137"/>
                    </a:srgbClr>
                  </a:outerShdw>
                </a:effectLst>
              </a:rPr>
              <a:t>(w</a:t>
            </a:r>
            <a:r>
              <a:rPr lang="en-US" i="1" dirty="0" smtClean="0">
                <a:solidFill>
                  <a:srgbClr val="FF0000"/>
                </a:solidFill>
                <a:effectLst>
                  <a:outerShdw blurRad="38100" dist="38100" dir="2700000" algn="tl">
                    <a:srgbClr val="000000">
                      <a:alpha val="43137"/>
                    </a:srgbClr>
                  </a:outerShdw>
                </a:effectLst>
              </a:rPr>
              <a:t>enyan</a:t>
            </a:r>
            <a:r>
              <a:rPr lang="en-US" dirty="0" smtClean="0">
                <a:solidFill>
                  <a:srgbClr val="FF0000"/>
                </a:solidFill>
                <a:effectLst>
                  <a:outerShdw blurRad="38100" dist="38100" dir="2700000" algn="tl">
                    <a:srgbClr val="000000">
                      <a:alpha val="43137"/>
                    </a:srgbClr>
                  </a:outerShdw>
                </a:effectLst>
              </a:rPr>
              <a:t>), </a:t>
            </a:r>
            <a:r>
              <a:rPr lang="en-US" dirty="0" smtClean="0"/>
              <a:t>written in characters and based on a common body of literature. This literary language has no single standard of pronunciation; a speaker of a language reads texts according to the rules of pronunciation of his own language. </a:t>
            </a:r>
          </a:p>
          <a:p>
            <a:pPr algn="just"/>
            <a:endParaRPr lang="en-US" dirty="0" smtClean="0"/>
          </a:p>
          <a:p>
            <a:pPr algn="just"/>
            <a:r>
              <a:rPr lang="en-US" i="1" dirty="0" smtClean="0">
                <a:solidFill>
                  <a:srgbClr val="FF0000"/>
                </a:solidFill>
                <a:effectLst>
                  <a:outerShdw blurRad="38100" dist="38100" dir="2700000" algn="tl">
                    <a:srgbClr val="000000">
                      <a:alpha val="43137"/>
                    </a:srgbClr>
                  </a:outerShdw>
                </a:effectLst>
              </a:rPr>
              <a:t>Baihua</a:t>
            </a:r>
            <a:r>
              <a:rPr lang="en-US" i="1" dirty="0">
                <a:solidFill>
                  <a:srgbClr val="FF0000"/>
                </a:solidFill>
                <a:effectLst>
                  <a:outerShdw blurRad="38100" dist="38100" dir="2700000" algn="tl">
                    <a:srgbClr val="000000">
                      <a:alpha val="43137"/>
                    </a:srgbClr>
                  </a:outerShdw>
                </a:effectLst>
              </a:rPr>
              <a:t>:</a:t>
            </a:r>
            <a:r>
              <a:rPr lang="en-US" i="1" dirty="0" smtClean="0">
                <a:solidFill>
                  <a:srgbClr val="FF0000"/>
                </a:solidFill>
                <a:effectLst>
                  <a:outerShdw blurRad="38100" dist="38100" dir="2700000" algn="tl">
                    <a:srgbClr val="000000">
                      <a:alpha val="43137"/>
                    </a:srgbClr>
                  </a:outerShdw>
                </a:effectLst>
              </a:rPr>
              <a:t> </a:t>
            </a:r>
            <a:r>
              <a:rPr lang="en-US" dirty="0" smtClean="0"/>
              <a:t>Before 1917 the </a:t>
            </a:r>
            <a:r>
              <a:rPr lang="en-US" i="1" dirty="0" smtClean="0"/>
              <a:t>wenyan</a:t>
            </a:r>
            <a:r>
              <a:rPr lang="en-US" dirty="0" smtClean="0"/>
              <a:t> was used for almost all writing; since that date it has become increasingly acceptable to write in the vernacular style </a:t>
            </a:r>
            <a:r>
              <a:rPr lang="en-US" sz="3100" i="1" dirty="0">
                <a:solidFill>
                  <a:srgbClr val="FF0000"/>
                </a:solidFill>
                <a:effectLst>
                  <a:outerShdw blurRad="38100" dist="38100" dir="2700000" algn="tl">
                    <a:srgbClr val="000000">
                      <a:alpha val="43137"/>
                    </a:srgbClr>
                  </a:outerShdw>
                </a:effectLst>
              </a:rPr>
              <a:t>(baihua) </a:t>
            </a:r>
            <a:r>
              <a:rPr lang="en-US" dirty="0" smtClean="0"/>
              <a:t>instead, and the old literary language is dying out in the daily life of modern China. (Its use continues in certain literary and scholarly circles.)</a:t>
            </a:r>
          </a:p>
          <a:p>
            <a:pPr algn="just"/>
            <a:endParaRPr lang="en-US" dirty="0" smtClean="0"/>
          </a:p>
          <a:p>
            <a:pPr algn="just"/>
            <a:r>
              <a:rPr lang="en-US" sz="3100" dirty="0">
                <a:solidFill>
                  <a:srgbClr val="FF0000"/>
                </a:solidFill>
                <a:effectLst>
                  <a:outerShdw blurRad="38100" dist="38100" dir="2700000" algn="tl">
                    <a:srgbClr val="000000">
                      <a:alpha val="43137"/>
                    </a:srgbClr>
                  </a:outerShdw>
                </a:effectLst>
              </a:rPr>
              <a:t>Modern Standard Chinese: </a:t>
            </a:r>
            <a:r>
              <a:rPr lang="en-US" dirty="0" smtClean="0"/>
              <a:t>In the early 1900s a program for the unification of the national language, which is based on </a:t>
            </a:r>
            <a:r>
              <a:rPr lang="en-US" sz="3100" dirty="0">
                <a:solidFill>
                  <a:srgbClr val="FF0000"/>
                </a:solidFill>
                <a:effectLst>
                  <a:outerShdw blurRad="38100" dist="38100" dir="2700000" algn="tl">
                    <a:srgbClr val="000000">
                      <a:alpha val="43137"/>
                    </a:srgbClr>
                  </a:outerShdw>
                </a:effectLst>
              </a:rPr>
              <a:t>Mandarin</a:t>
            </a:r>
            <a:r>
              <a:rPr lang="en-US" dirty="0" smtClean="0"/>
              <a:t>, was launched; this resulted in Modern Standard Chinese. </a:t>
            </a:r>
          </a:p>
          <a:p>
            <a:pPr algn="just"/>
            <a:endParaRPr lang="en-US" dirty="0" smtClean="0"/>
          </a:p>
          <a:p>
            <a:pPr algn="just"/>
            <a:r>
              <a:rPr lang="en-US" sz="3100" dirty="0">
                <a:solidFill>
                  <a:srgbClr val="FF0000"/>
                </a:solidFill>
                <a:effectLst>
                  <a:outerShdw blurRad="38100" dist="38100" dir="2700000" algn="tl">
                    <a:srgbClr val="000000">
                      <a:alpha val="43137"/>
                    </a:srgbClr>
                  </a:outerShdw>
                </a:effectLst>
              </a:rPr>
              <a:t>Pinyin</a:t>
            </a:r>
            <a:r>
              <a:rPr lang="en-US" dirty="0" smtClean="0"/>
              <a:t>: In 1956 a new system of </a:t>
            </a:r>
            <a:r>
              <a:rPr lang="en-US" dirty="0" err="1" smtClean="0"/>
              <a:t>romanization</a:t>
            </a:r>
            <a:r>
              <a:rPr lang="en-US" dirty="0" smtClean="0"/>
              <a:t> called Pinyin, based on the pronunciation of the characters in the Beijing dialect, was adopted as an educational instrument to help in the spread of the modern standard language. Modified in 1958, the system was formally prescribed (1979) for use in all diplomatic documents and foreign-language publications in English-speaking countries.</a:t>
            </a:r>
          </a:p>
          <a:p>
            <a:pPr algn="just"/>
            <a:endParaRPr lang="en-US" dirty="0">
              <a:hlinkClick r:id="rId2"/>
            </a:endParaRPr>
          </a:p>
          <a:p>
            <a:r>
              <a:rPr lang="en-US" sz="2600" dirty="0" smtClean="0">
                <a:hlinkClick r:id="rId2"/>
              </a:rPr>
              <a:t>See the comments there: http://www.economist.com/blogs/johnson/2011/12/chinese</a:t>
            </a:r>
            <a:endParaRPr lang="en-US" sz="2600"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24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n-US" dirty="0" smtClean="0"/>
              <a:t>Languages, Dialects and </a:t>
            </a:r>
            <a:r>
              <a:rPr lang="en-US" dirty="0" err="1" smtClean="0"/>
              <a:t>Viarieties</a:t>
            </a:r>
            <a:endParaRPr lang="en-GB" dirty="0"/>
          </a:p>
        </p:txBody>
      </p:sp>
      <p:sp>
        <p:nvSpPr>
          <p:cNvPr id="6" name="5 - Θέση εικόνας"/>
          <p:cNvSpPr>
            <a:spLocks noGrp="1"/>
          </p:cNvSpPr>
          <p:nvPr>
            <p:ph type="pic" idx="1"/>
          </p:nvPr>
        </p:nvSpPr>
        <p:spPr/>
      </p:sp>
      <p:sp>
        <p:nvSpPr>
          <p:cNvPr id="3" name="2 - Θέση κειμένου"/>
          <p:cNvSpPr>
            <a:spLocks noGrp="1"/>
          </p:cNvSpPr>
          <p:nvPr>
            <p:ph type="body" sz="half" idx="2"/>
          </p:nvPr>
        </p:nvSpPr>
        <p:spPr/>
        <p:txBody>
          <a:bodyPr/>
          <a:lstStyle/>
          <a:p>
            <a:r>
              <a:rPr lang="en-US" dirty="0" smtClean="0"/>
              <a:t>Bart B.</a:t>
            </a:r>
          </a:p>
          <a:p>
            <a:r>
              <a:rPr lang="en-US" dirty="0" smtClean="0"/>
              <a:t>Bell’s criteria…</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25</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US" dirty="0"/>
          </a:p>
        </p:txBody>
      </p:sp>
      <p:sp>
        <p:nvSpPr>
          <p:cNvPr id="3" name="2 - Θέση περιεχομένου"/>
          <p:cNvSpPr>
            <a:spLocks noGrp="1"/>
          </p:cNvSpPr>
          <p:nvPr>
            <p:ph idx="1"/>
          </p:nvPr>
        </p:nvSpPr>
        <p:spPr/>
        <p:txBody>
          <a:bodyPr>
            <a:normAutofit/>
          </a:bodyPr>
          <a:lstStyle/>
          <a:p>
            <a:pPr algn="just"/>
            <a:r>
              <a:rPr lang="en-US" dirty="0" smtClean="0"/>
              <a:t>Is there any way to distinguish a </a:t>
            </a:r>
            <a:r>
              <a:rPr lang="en-US" i="1" dirty="0" smtClean="0"/>
              <a:t>Language</a:t>
            </a:r>
            <a:r>
              <a:rPr lang="en-US" dirty="0" smtClean="0"/>
              <a:t> from a </a:t>
            </a:r>
            <a:r>
              <a:rPr lang="en-US" i="1" dirty="0" smtClean="0"/>
              <a:t>Dialect</a:t>
            </a:r>
            <a:r>
              <a:rPr lang="en-US" dirty="0" smtClean="0"/>
              <a:t>?</a:t>
            </a:r>
          </a:p>
          <a:p>
            <a:pPr algn="just"/>
            <a:r>
              <a:rPr lang="en-US" dirty="0" smtClean="0"/>
              <a:t>Bell (1976) has listed seven criteria that may be useful in discussing different kinds of languages. </a:t>
            </a:r>
          </a:p>
          <a:p>
            <a:pPr algn="just"/>
            <a:r>
              <a:rPr lang="en-US" dirty="0" smtClean="0"/>
              <a:t>According to Bell, we may use his criteria to distinguish certain languages from others.</a:t>
            </a:r>
          </a:p>
          <a:p>
            <a:pPr algn="just"/>
            <a:r>
              <a:rPr lang="en-US" dirty="0" smtClean="0"/>
              <a:t>We can use Bell’s criteria to say that some languages are more </a:t>
            </a:r>
            <a:r>
              <a:rPr lang="en-US" dirty="0" err="1" smtClean="0"/>
              <a:t>devoloped</a:t>
            </a:r>
            <a:r>
              <a:rPr lang="en-US" dirty="0" smtClean="0"/>
              <a:t> in certain ways than others, thus addressing a key issue in the language-dialect distinction, since speakers usually feel that languages are generally ‘better’ than dialects in some sense.</a:t>
            </a:r>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26</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Bell’s Criteria</a:t>
            </a:r>
            <a:endParaRPr lang="en-US" dirty="0"/>
          </a:p>
        </p:txBody>
      </p:sp>
      <p:sp>
        <p:nvSpPr>
          <p:cNvPr id="3" name="2 - Θέση περιεχομένου"/>
          <p:cNvSpPr>
            <a:spLocks noGrp="1"/>
          </p:cNvSpPr>
          <p:nvPr>
            <p:ph idx="1"/>
          </p:nvPr>
        </p:nvSpPr>
        <p:spPr>
          <a:ln w="117475" cap="rnd" cmpd="thinThick">
            <a:solidFill>
              <a:srgbClr val="00B0F0"/>
            </a:solidFill>
            <a:prstDash val="sysDash"/>
            <a:round/>
          </a:ln>
        </p:spPr>
        <p:txBody>
          <a:bodyPr/>
          <a:lstStyle/>
          <a:p>
            <a:r>
              <a:rPr lang="en-US" b="1" dirty="0" smtClean="0">
                <a:solidFill>
                  <a:srgbClr val="FF0000"/>
                </a:solidFill>
              </a:rPr>
              <a:t>Standardization.</a:t>
            </a:r>
          </a:p>
          <a:p>
            <a:r>
              <a:rPr lang="en-US" dirty="0" smtClean="0"/>
              <a:t>Vitality</a:t>
            </a:r>
          </a:p>
          <a:p>
            <a:r>
              <a:rPr lang="en-US" dirty="0" smtClean="0"/>
              <a:t>Historicity</a:t>
            </a:r>
          </a:p>
          <a:p>
            <a:r>
              <a:rPr lang="en-US" dirty="0" smtClean="0"/>
              <a:t>Autonomy</a:t>
            </a:r>
          </a:p>
          <a:p>
            <a:r>
              <a:rPr lang="en-US" dirty="0" smtClean="0"/>
              <a:t>Reduction</a:t>
            </a:r>
          </a:p>
          <a:p>
            <a:r>
              <a:rPr lang="en-US" dirty="0" smtClean="0"/>
              <a:t>Mixture</a:t>
            </a:r>
          </a:p>
          <a:p>
            <a:r>
              <a:rPr lang="en-US" i="1" dirty="0" smtClean="0"/>
              <a:t>De facto </a:t>
            </a:r>
            <a:r>
              <a:rPr lang="en-US" dirty="0" smtClean="0"/>
              <a:t>forms</a:t>
            </a:r>
            <a:endParaRPr lang="en-US" i="1" dirty="0" smtClean="0"/>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27</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95536" y="764704"/>
            <a:ext cx="8229600" cy="1066800"/>
          </a:xfrm>
        </p:spPr>
        <p:txBody>
          <a:bodyPr/>
          <a:lstStyle/>
          <a:p>
            <a:r>
              <a:rPr lang="en-US" dirty="0" smtClean="0"/>
              <a:t>Standardization</a:t>
            </a:r>
            <a:endParaRPr lang="en-US" dirty="0"/>
          </a:p>
        </p:txBody>
      </p:sp>
      <p:sp>
        <p:nvSpPr>
          <p:cNvPr id="3" name="2 - Θέση περιεχομένου"/>
          <p:cNvSpPr>
            <a:spLocks noGrp="1"/>
          </p:cNvSpPr>
          <p:nvPr>
            <p:ph idx="1"/>
          </p:nvPr>
        </p:nvSpPr>
        <p:spPr>
          <a:xfrm>
            <a:off x="395536" y="1700808"/>
            <a:ext cx="6563072" cy="4525963"/>
          </a:xfrm>
        </p:spPr>
        <p:txBody>
          <a:bodyPr>
            <a:normAutofit/>
          </a:bodyPr>
          <a:lstStyle/>
          <a:p>
            <a:pPr algn="just"/>
            <a:r>
              <a:rPr lang="en-US" dirty="0" smtClean="0"/>
              <a:t>Is the process by which a language has been codified in some way. This process involves the development of such things as grammars, spelling books and dictionaries, and possibly a literature. </a:t>
            </a:r>
          </a:p>
          <a:p>
            <a:pPr algn="just"/>
            <a:r>
              <a:rPr lang="en-US" dirty="0" smtClean="0"/>
              <a:t>The translation of the Bible from Greek or Latin played a crucial role for the </a:t>
            </a:r>
            <a:r>
              <a:rPr lang="en-US" dirty="0" err="1" smtClean="0"/>
              <a:t>standardisation</a:t>
            </a:r>
            <a:r>
              <a:rPr lang="en-US" dirty="0" smtClean="0"/>
              <a:t> of Modern Languages.</a:t>
            </a:r>
            <a:endParaRPr lang="en-US" dirty="0"/>
          </a:p>
        </p:txBody>
      </p:sp>
      <p:sp>
        <p:nvSpPr>
          <p:cNvPr id="6" name="5 - Θέση ημερομηνίας"/>
          <p:cNvSpPr>
            <a:spLocks noGrp="1"/>
          </p:cNvSpPr>
          <p:nvPr>
            <p:ph type="dt" sz="half" idx="10"/>
          </p:nvPr>
        </p:nvSpPr>
        <p:spPr/>
        <p:txBody>
          <a:bodyPr/>
          <a:lstStyle/>
          <a:p>
            <a:r>
              <a:rPr lang="en-US" smtClean="0"/>
              <a:t>Languages and Varieties</a:t>
            </a:r>
            <a:endParaRPr lang="en-US" dirty="0"/>
          </a:p>
        </p:txBody>
      </p:sp>
      <p:sp>
        <p:nvSpPr>
          <p:cNvPr id="7" name="6 - Θέση αριθμού διαφάνειας"/>
          <p:cNvSpPr>
            <a:spLocks noGrp="1"/>
          </p:cNvSpPr>
          <p:nvPr>
            <p:ph type="sldNum" sz="quarter" idx="12"/>
          </p:nvPr>
        </p:nvSpPr>
        <p:spPr/>
        <p:txBody>
          <a:bodyPr/>
          <a:lstStyle/>
          <a:p>
            <a:fld id="{7734B93D-6301-4619-9276-C94011479A7B}" type="slidenum">
              <a:rPr lang="en-US" smtClean="0"/>
              <a:pPr/>
              <a:t>28</a:t>
            </a:fld>
            <a:endParaRPr lang="en-US" dirty="0"/>
          </a:p>
        </p:txBody>
      </p:sp>
      <p:pic>
        <p:nvPicPr>
          <p:cNvPr id="53250" name="Picture 2" descr="http://upload.wikimedia.org/wikipedia/commons/thumb/d/d7/Johannes_Gutenberg.jpg/220px-Johannes_Gutenberg.jpg"/>
          <p:cNvPicPr>
            <a:picLocks noChangeAspect="1" noChangeArrowheads="1"/>
          </p:cNvPicPr>
          <p:nvPr/>
        </p:nvPicPr>
        <p:blipFill>
          <a:blip r:embed="rId2" cstate="print"/>
          <a:srcRect/>
          <a:stretch>
            <a:fillRect/>
          </a:stretch>
        </p:blipFill>
        <p:spPr bwMode="auto">
          <a:xfrm>
            <a:off x="7048500" y="4267200"/>
            <a:ext cx="2095500" cy="2590800"/>
          </a:xfrm>
          <a:prstGeom prst="rect">
            <a:avLst/>
          </a:prstGeom>
          <a:noFill/>
        </p:spPr>
      </p:pic>
      <p:sp>
        <p:nvSpPr>
          <p:cNvPr id="5" name="4 - TextBox"/>
          <p:cNvSpPr txBox="1"/>
          <p:nvPr/>
        </p:nvSpPr>
        <p:spPr>
          <a:xfrm>
            <a:off x="2555776" y="6488668"/>
            <a:ext cx="6120680" cy="369332"/>
          </a:xfrm>
          <a:prstGeom prst="rect">
            <a:avLst/>
          </a:prstGeom>
          <a:noFill/>
        </p:spPr>
        <p:txBody>
          <a:bodyPr wrap="square" rtlCol="0">
            <a:spAutoFit/>
          </a:bodyPr>
          <a:lstStyle/>
          <a:p>
            <a:r>
              <a:rPr lang="de-DE" b="1" dirty="0"/>
              <a:t>Johannes </a:t>
            </a:r>
            <a:r>
              <a:rPr lang="de-DE" b="1" dirty="0" err="1"/>
              <a:t>Gensfleisch</a:t>
            </a:r>
            <a:r>
              <a:rPr lang="de-DE" b="1" dirty="0"/>
              <a:t> zur Laden zum </a:t>
            </a:r>
            <a:r>
              <a:rPr lang="de-DE" b="1" dirty="0" smtClean="0"/>
              <a:t>Gutenberg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Scots and language</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29</a:t>
            </a:fld>
            <a:endParaRPr lang="en-US" dirty="0"/>
          </a:p>
        </p:txBody>
      </p:sp>
      <p:pic>
        <p:nvPicPr>
          <p:cNvPr id="8" name="Scots language projec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0000" y="2286000"/>
            <a:ext cx="4064000" cy="2286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fullScrn="1">
              <p:cMediaNode vol="80000">
                <p:cTn id="7"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US" dirty="0"/>
          </a:p>
        </p:txBody>
      </p:sp>
      <p:sp>
        <p:nvSpPr>
          <p:cNvPr id="3" name="2 - Θέση περιεχομένου"/>
          <p:cNvSpPr>
            <a:spLocks noGrp="1"/>
          </p:cNvSpPr>
          <p:nvPr>
            <p:ph idx="1"/>
          </p:nvPr>
        </p:nvSpPr>
        <p:spPr/>
        <p:txBody>
          <a:bodyPr/>
          <a:lstStyle/>
          <a:p>
            <a:r>
              <a:rPr lang="en-US" dirty="0" smtClean="0"/>
              <a:t>What do you think language is?</a:t>
            </a:r>
          </a:p>
          <a:p>
            <a:r>
              <a:rPr lang="en-US" dirty="0" smtClean="0"/>
              <a:t>What is a dialect?</a:t>
            </a:r>
          </a:p>
          <a:p>
            <a:r>
              <a:rPr lang="en-US" dirty="0" smtClean="0"/>
              <a:t>What is accent?</a:t>
            </a:r>
          </a:p>
          <a:p>
            <a:pPr>
              <a:buNone/>
            </a:pPr>
            <a:endParaRPr lang="en-US" dirty="0"/>
          </a:p>
        </p:txBody>
      </p:sp>
      <p:sp>
        <p:nvSpPr>
          <p:cNvPr id="4" name="3 - Θέση ημερομηνίας"/>
          <p:cNvSpPr>
            <a:spLocks noGrp="1"/>
          </p:cNvSpPr>
          <p:nvPr>
            <p:ph type="dt" sz="half" idx="10"/>
          </p:nvPr>
        </p:nvSpPr>
        <p:spPr/>
        <p:txBody>
          <a:bodyPr/>
          <a:lstStyle/>
          <a:p>
            <a:r>
              <a:rPr lang="en-US" dirty="0"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Wycliffe’s Bible (app. 1380)</a:t>
            </a:r>
            <a:endParaRPr lang="en-US" dirty="0"/>
          </a:p>
        </p:txBody>
      </p:sp>
      <p:sp>
        <p:nvSpPr>
          <p:cNvPr id="3" name="2 - Θέση περιεχομένου"/>
          <p:cNvSpPr>
            <a:spLocks noGrp="1"/>
          </p:cNvSpPr>
          <p:nvPr>
            <p:ph idx="1"/>
          </p:nvPr>
        </p:nvSpPr>
        <p:spPr/>
        <p:txBody>
          <a:bodyPr/>
          <a:lstStyle/>
          <a:p>
            <a:r>
              <a:rPr lang="en-US" b="1" dirty="0" smtClean="0">
                <a:solidFill>
                  <a:srgbClr val="FF0000"/>
                </a:solidFill>
              </a:rPr>
              <a:t>Latin Vulgate:</a:t>
            </a:r>
            <a:r>
              <a:rPr lang="en-US" dirty="0" smtClean="0"/>
              <a:t> </a:t>
            </a:r>
            <a:r>
              <a:rPr lang="en-US" b="1" dirty="0" err="1" smtClean="0"/>
              <a:t>Dixitque</a:t>
            </a:r>
            <a:r>
              <a:rPr lang="en-US" b="1" dirty="0" smtClean="0"/>
              <a:t> Deus fiat </a:t>
            </a:r>
            <a:r>
              <a:rPr lang="en-US" b="1" dirty="0" err="1" smtClean="0"/>
              <a:t>lux</a:t>
            </a:r>
            <a:r>
              <a:rPr lang="en-US" b="1" dirty="0" smtClean="0"/>
              <a:t> et </a:t>
            </a:r>
            <a:r>
              <a:rPr lang="en-US" b="1" dirty="0" err="1" smtClean="0"/>
              <a:t>facta</a:t>
            </a:r>
            <a:r>
              <a:rPr lang="en-US" b="1" dirty="0" smtClean="0"/>
              <a:t> </a:t>
            </a:r>
            <a:r>
              <a:rPr lang="en-US" b="1" dirty="0" err="1" smtClean="0"/>
              <a:t>est</a:t>
            </a:r>
            <a:r>
              <a:rPr lang="en-US" b="1" dirty="0" smtClean="0"/>
              <a:t> </a:t>
            </a:r>
            <a:r>
              <a:rPr lang="en-US" b="1" dirty="0" err="1" smtClean="0"/>
              <a:t>lux</a:t>
            </a:r>
            <a:endParaRPr lang="en-US" dirty="0"/>
          </a:p>
          <a:p>
            <a:r>
              <a:rPr lang="en-US" b="1" dirty="0" smtClean="0">
                <a:solidFill>
                  <a:srgbClr val="FF0000"/>
                </a:solidFill>
              </a:rPr>
              <a:t>Wycliffe:</a:t>
            </a:r>
            <a:r>
              <a:rPr lang="en-US" dirty="0" smtClean="0"/>
              <a:t> </a:t>
            </a:r>
            <a:r>
              <a:rPr lang="en-US" b="1" dirty="0" smtClean="0"/>
              <a:t>And God </a:t>
            </a:r>
            <a:r>
              <a:rPr lang="en-US" b="1" dirty="0" err="1" smtClean="0"/>
              <a:t>seide</a:t>
            </a:r>
            <a:r>
              <a:rPr lang="en-US" b="1" dirty="0" smtClean="0"/>
              <a:t>, Be </a:t>
            </a:r>
            <a:r>
              <a:rPr lang="en-US" b="1" dirty="0" err="1" smtClean="0"/>
              <a:t>maad</a:t>
            </a:r>
            <a:r>
              <a:rPr lang="en-US" b="1" dirty="0" smtClean="0"/>
              <a:t> </a:t>
            </a:r>
            <a:r>
              <a:rPr lang="en-US" b="1" dirty="0" err="1" smtClean="0"/>
              <a:t>liȝt</a:t>
            </a:r>
            <a:r>
              <a:rPr lang="en-US" b="1" dirty="0" smtClean="0"/>
              <a:t>; and </a:t>
            </a:r>
            <a:r>
              <a:rPr lang="en-US" b="1" dirty="0" err="1" smtClean="0"/>
              <a:t>maad</a:t>
            </a:r>
            <a:r>
              <a:rPr lang="en-US" b="1" dirty="0" smtClean="0"/>
              <a:t> is </a:t>
            </a:r>
            <a:r>
              <a:rPr lang="en-US" b="1" dirty="0" err="1" smtClean="0"/>
              <a:t>liȝt</a:t>
            </a:r>
            <a:endParaRPr lang="en-US" b="1" dirty="0" smtClean="0"/>
          </a:p>
          <a:p>
            <a:endParaRPr lang="en-US" b="1" dirty="0" smtClean="0"/>
          </a:p>
          <a:p>
            <a:r>
              <a:rPr lang="en-US" b="1" dirty="0" smtClean="0">
                <a:solidFill>
                  <a:srgbClr val="FF0000"/>
                </a:solidFill>
              </a:rPr>
              <a:t>Luther’s </a:t>
            </a:r>
            <a:r>
              <a:rPr lang="en-US" b="1" dirty="0" smtClean="0"/>
              <a:t>translation in German .</a:t>
            </a:r>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30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n-US" dirty="0" smtClean="0"/>
              <a:t>Haugen (1966) on Standardization</a:t>
            </a:r>
            <a:endParaRPr lang="en-US" dirty="0"/>
          </a:p>
        </p:txBody>
      </p:sp>
      <p:sp>
        <p:nvSpPr>
          <p:cNvPr id="3" name="2 - Θέση περιεχομένου"/>
          <p:cNvSpPr>
            <a:spLocks noGrp="1"/>
          </p:cNvSpPr>
          <p:nvPr>
            <p:ph idx="1"/>
          </p:nvPr>
        </p:nvSpPr>
        <p:spPr/>
        <p:txBody>
          <a:bodyPr/>
          <a:lstStyle/>
          <a:p>
            <a:pPr>
              <a:buNone/>
            </a:pPr>
            <a:r>
              <a:rPr lang="en-US" b="1" dirty="0" smtClean="0">
                <a:solidFill>
                  <a:srgbClr val="FF0000"/>
                </a:solidFill>
              </a:rPr>
              <a:t>A. Formal Matters</a:t>
            </a:r>
          </a:p>
          <a:p>
            <a:pPr algn="just"/>
            <a:r>
              <a:rPr lang="en-US" b="1" dirty="0" smtClean="0"/>
              <a:t>Codification</a:t>
            </a:r>
            <a:r>
              <a:rPr lang="en-US" dirty="0" smtClean="0"/>
              <a:t>: Grammars, dictionaries.</a:t>
            </a:r>
          </a:p>
          <a:p>
            <a:pPr algn="just"/>
            <a:r>
              <a:rPr lang="en-US" b="1" dirty="0" smtClean="0"/>
              <a:t>Elaboration</a:t>
            </a:r>
            <a:r>
              <a:rPr lang="en-US" dirty="0" smtClean="0"/>
              <a:t>: The use of the variety in literature, in the courts, in education, in administration, and in commerce.</a:t>
            </a:r>
          </a:p>
          <a:p>
            <a:pPr algn="just">
              <a:buNone/>
            </a:pPr>
            <a:r>
              <a:rPr lang="en-US" b="1" dirty="0" smtClean="0">
                <a:solidFill>
                  <a:srgbClr val="FF0000"/>
                </a:solidFill>
              </a:rPr>
              <a:t>B. Function</a:t>
            </a:r>
          </a:p>
          <a:p>
            <a:pPr algn="just">
              <a:buNone/>
            </a:pPr>
            <a:r>
              <a:rPr lang="en-US" dirty="0" smtClean="0"/>
              <a:t>The community must accept it as such.</a:t>
            </a:r>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31</a:t>
            </a:fld>
            <a:endParaRPr lang="en-US" dirty="0"/>
          </a:p>
        </p:txBody>
      </p:sp>
      <p:sp>
        <p:nvSpPr>
          <p:cNvPr id="6" name="5 - TextBox"/>
          <p:cNvSpPr txBox="1"/>
          <p:nvPr/>
        </p:nvSpPr>
        <p:spPr>
          <a:xfrm>
            <a:off x="6516216" y="620688"/>
            <a:ext cx="1512168" cy="923330"/>
          </a:xfrm>
          <a:prstGeom prst="rect">
            <a:avLst/>
          </a:prstGeom>
          <a:noFill/>
        </p:spPr>
        <p:txBody>
          <a:bodyPr wrap="square" rtlCol="0">
            <a:spAutoFit/>
          </a:bodyPr>
          <a:lstStyle/>
          <a:p>
            <a:r>
              <a:rPr lang="en-US" sz="5400" b="1" dirty="0" smtClean="0">
                <a:solidFill>
                  <a:srgbClr val="FF0000"/>
                </a:solidFill>
                <a:effectLst>
                  <a:outerShdw blurRad="38100" dist="38100" dir="2700000" algn="tl">
                    <a:srgbClr val="000000">
                      <a:alpha val="43137"/>
                    </a:srgbClr>
                  </a:outerShdw>
                </a:effectLst>
              </a:rPr>
              <a:t>!!!</a:t>
            </a:r>
            <a:endParaRPr lang="en-GB" sz="54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n-US" dirty="0" smtClean="0"/>
              <a:t>Which variety should be </a:t>
            </a:r>
            <a:r>
              <a:rPr lang="en-GB" dirty="0" smtClean="0"/>
              <a:t>standardised</a:t>
            </a:r>
            <a:r>
              <a:rPr lang="en-US" dirty="0" smtClean="0"/>
              <a:t>?</a:t>
            </a:r>
            <a:endParaRPr lang="en-US" dirty="0"/>
          </a:p>
        </p:txBody>
      </p:sp>
      <p:sp>
        <p:nvSpPr>
          <p:cNvPr id="3" name="2 - Θέση περιεχομένου"/>
          <p:cNvSpPr>
            <a:spLocks noGrp="1"/>
          </p:cNvSpPr>
          <p:nvPr>
            <p:ph idx="1"/>
          </p:nvPr>
        </p:nvSpPr>
        <p:spPr/>
        <p:txBody>
          <a:bodyPr>
            <a:normAutofit lnSpcReduction="10000"/>
          </a:bodyPr>
          <a:lstStyle/>
          <a:p>
            <a:pPr algn="just"/>
            <a:r>
              <a:rPr lang="en-US" dirty="0" smtClean="0"/>
              <a:t>Selection of the norm is difficult because choosing one vernacular as a norm means favoring those who speak this variety.</a:t>
            </a:r>
          </a:p>
          <a:p>
            <a:pPr algn="just"/>
            <a:r>
              <a:rPr lang="en-US" dirty="0" smtClean="0"/>
              <a:t>It diminishes all the other varieties.</a:t>
            </a:r>
          </a:p>
          <a:p>
            <a:pPr algn="just"/>
            <a:r>
              <a:rPr lang="en-US" dirty="0" smtClean="0"/>
              <a:t>The chosen variety becomes associated with power and all the alternatives with lack of power.</a:t>
            </a:r>
          </a:p>
          <a:p>
            <a:pPr algn="just"/>
            <a:r>
              <a:rPr lang="en-US" dirty="0" smtClean="0"/>
              <a:t>Belgium is such a complicated case: French speaking community and Flemish (Dutch). Historically, French was the dominating language, and Flemish just a variety, things changed and cause now a linguistic and political war in Belgium. </a:t>
            </a:r>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32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67544" y="260648"/>
            <a:ext cx="8229600" cy="1066800"/>
          </a:xfrm>
        </p:spPr>
        <p:txBody>
          <a:bodyPr/>
          <a:lstStyle/>
          <a:p>
            <a:r>
              <a:rPr lang="en-GB" dirty="0" smtClean="0"/>
              <a:t>English</a:t>
            </a:r>
            <a:endParaRPr lang="en-GB" dirty="0"/>
          </a:p>
        </p:txBody>
      </p:sp>
      <p:sp>
        <p:nvSpPr>
          <p:cNvPr id="3" name="2 - Θέση περιεχομένου"/>
          <p:cNvSpPr>
            <a:spLocks noGrp="1"/>
          </p:cNvSpPr>
          <p:nvPr>
            <p:ph idx="1"/>
          </p:nvPr>
        </p:nvSpPr>
        <p:spPr>
          <a:xfrm>
            <a:off x="395536" y="1412776"/>
            <a:ext cx="8229600" cy="1540767"/>
          </a:xfrm>
        </p:spPr>
        <p:txBody>
          <a:bodyPr>
            <a:normAutofit/>
          </a:bodyPr>
          <a:lstStyle/>
          <a:p>
            <a:r>
              <a:rPr lang="en-GB" dirty="0" smtClean="0"/>
              <a:t>King Henri 14</a:t>
            </a:r>
            <a:r>
              <a:rPr lang="en-GB" baseline="30000" dirty="0" smtClean="0"/>
              <a:t>th</a:t>
            </a:r>
            <a:r>
              <a:rPr lang="en-GB" dirty="0" smtClean="0"/>
              <a:t> century </a:t>
            </a:r>
            <a:r>
              <a:rPr lang="en-GB" dirty="0" smtClean="0">
                <a:sym typeface="Wingdings" pitchFamily="2" charset="2"/>
              </a:rPr>
              <a:t> A standard English, (French and Latin were the official languages before Henri). However there was a problem which English to choose: there were different pronunciations and spellings ex.</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33</a:t>
            </a:fld>
            <a:endParaRPr lang="en-US" dirty="0"/>
          </a:p>
        </p:txBody>
      </p:sp>
      <p:graphicFrame>
        <p:nvGraphicFramePr>
          <p:cNvPr id="7" name="6 - Διάγραμμα"/>
          <p:cNvGraphicFramePr/>
          <p:nvPr/>
        </p:nvGraphicFramePr>
        <p:xfrm>
          <a:off x="1547664" y="2794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GB" dirty="0" smtClean="0"/>
              <a:t>Belgium</a:t>
            </a:r>
            <a:endParaRPr lang="en-GB" dirty="0"/>
          </a:p>
        </p:txBody>
      </p:sp>
      <p:sp>
        <p:nvSpPr>
          <p:cNvPr id="7" name="6 - Θέση ημερομηνίας"/>
          <p:cNvSpPr>
            <a:spLocks noGrp="1"/>
          </p:cNvSpPr>
          <p:nvPr>
            <p:ph type="dt" sz="half" idx="10"/>
          </p:nvPr>
        </p:nvSpPr>
        <p:spPr/>
        <p:txBody>
          <a:bodyPr/>
          <a:lstStyle/>
          <a:p>
            <a:r>
              <a:rPr lang="en-US" smtClean="0"/>
              <a:t>Languages and Varieties</a:t>
            </a:r>
            <a:endParaRPr lang="en-US" dirty="0"/>
          </a:p>
        </p:txBody>
      </p:sp>
      <p:sp>
        <p:nvSpPr>
          <p:cNvPr id="8" name="7 - Θέση αριθμού διαφάνειας"/>
          <p:cNvSpPr>
            <a:spLocks noGrp="1"/>
          </p:cNvSpPr>
          <p:nvPr>
            <p:ph type="sldNum" sz="quarter" idx="12"/>
          </p:nvPr>
        </p:nvSpPr>
        <p:spPr/>
        <p:txBody>
          <a:bodyPr/>
          <a:lstStyle/>
          <a:p>
            <a:fld id="{7734B93D-6301-4619-9276-C94011479A7B}" type="slidenum">
              <a:rPr lang="en-US" smtClean="0"/>
              <a:pPr/>
              <a:t>34</a:t>
            </a:fld>
            <a:endParaRPr lang="en-US" dirty="0"/>
          </a:p>
        </p:txBody>
      </p:sp>
      <p:pic>
        <p:nvPicPr>
          <p:cNvPr id="55298" name="Picture 2" descr="BelgieGemeenschappenkaart.png"/>
          <p:cNvPicPr>
            <a:picLocks noChangeAspect="1" noChangeArrowheads="1"/>
          </p:cNvPicPr>
          <p:nvPr/>
        </p:nvPicPr>
        <p:blipFill>
          <a:blip r:embed="rId2" cstate="print"/>
          <a:srcRect/>
          <a:stretch>
            <a:fillRect/>
          </a:stretch>
        </p:blipFill>
        <p:spPr bwMode="auto">
          <a:xfrm>
            <a:off x="3059832" y="2276872"/>
            <a:ext cx="4176464" cy="4176466"/>
          </a:xfrm>
          <a:prstGeom prst="rect">
            <a:avLst/>
          </a:prstGeom>
          <a:noFill/>
        </p:spPr>
      </p:pic>
      <p:sp>
        <p:nvSpPr>
          <p:cNvPr id="5" name="4 - TextBox"/>
          <p:cNvSpPr txBox="1"/>
          <p:nvPr/>
        </p:nvSpPr>
        <p:spPr>
          <a:xfrm>
            <a:off x="7596336" y="5657671"/>
            <a:ext cx="1547664" cy="1200329"/>
          </a:xfrm>
          <a:prstGeom prst="rect">
            <a:avLst/>
          </a:prstGeom>
          <a:noFill/>
        </p:spPr>
        <p:txBody>
          <a:bodyPr wrap="square" rtlCol="0">
            <a:spAutoFit/>
          </a:bodyPr>
          <a:lstStyle/>
          <a:p>
            <a:r>
              <a:rPr lang="en-GB" sz="2400" b="1" dirty="0" smtClean="0">
                <a:solidFill>
                  <a:schemeClr val="accent3">
                    <a:lumMod val="75000"/>
                  </a:schemeClr>
                </a:solidFill>
              </a:rPr>
              <a:t>Flemish</a:t>
            </a:r>
          </a:p>
          <a:p>
            <a:r>
              <a:rPr lang="en-GB" sz="2400" b="1" dirty="0" smtClean="0">
                <a:solidFill>
                  <a:srgbClr val="C00000"/>
                </a:solidFill>
              </a:rPr>
              <a:t>French</a:t>
            </a:r>
          </a:p>
          <a:p>
            <a:r>
              <a:rPr lang="en-GB" sz="2400" b="1" dirty="0" smtClean="0">
                <a:solidFill>
                  <a:schemeClr val="accent1">
                    <a:lumMod val="50000"/>
                  </a:schemeClr>
                </a:solidFill>
              </a:rPr>
              <a:t>German</a:t>
            </a:r>
            <a:endParaRPr lang="en-GB" sz="2400" b="1" dirty="0">
              <a:solidFill>
                <a:schemeClr val="accent1">
                  <a:lumMod val="50000"/>
                </a:schemeClr>
              </a:solidFill>
            </a:endParaRPr>
          </a:p>
        </p:txBody>
      </p:sp>
      <p:sp>
        <p:nvSpPr>
          <p:cNvPr id="6" name="5 - TextBox"/>
          <p:cNvSpPr txBox="1"/>
          <p:nvPr/>
        </p:nvSpPr>
        <p:spPr>
          <a:xfrm>
            <a:off x="251520" y="1556792"/>
            <a:ext cx="8892480" cy="923330"/>
          </a:xfrm>
          <a:prstGeom prst="rect">
            <a:avLst/>
          </a:prstGeom>
          <a:noFill/>
        </p:spPr>
        <p:txBody>
          <a:bodyPr wrap="square" rtlCol="0">
            <a:spAutoFit/>
          </a:bodyPr>
          <a:lstStyle/>
          <a:p>
            <a:pPr algn="just"/>
            <a:r>
              <a:rPr lang="en-GB" dirty="0" smtClean="0"/>
              <a:t>The Language problem in Belgium is a very serious especially for the Flemish (Dutch) community.</a:t>
            </a:r>
          </a:p>
          <a:p>
            <a:pPr algn="just"/>
            <a:endParaRPr lang="en-GB"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n-GB" dirty="0" smtClean="0"/>
              <a:t>Standard English (</a:t>
            </a:r>
            <a:r>
              <a:rPr lang="en-US" dirty="0" err="1" smtClean="0"/>
              <a:t>Wardhaugh</a:t>
            </a:r>
            <a:r>
              <a:rPr lang="en-US" dirty="0" smtClean="0"/>
              <a:t>, 1986:35)</a:t>
            </a:r>
            <a:endParaRPr lang="en-GB" dirty="0"/>
          </a:p>
        </p:txBody>
      </p:sp>
      <p:sp>
        <p:nvSpPr>
          <p:cNvPr id="3" name="2 - Θέση περιεχομένου"/>
          <p:cNvSpPr>
            <a:spLocks noGrp="1"/>
          </p:cNvSpPr>
          <p:nvPr>
            <p:ph idx="1"/>
          </p:nvPr>
        </p:nvSpPr>
        <p:spPr/>
        <p:txBody>
          <a:bodyPr>
            <a:normAutofit/>
          </a:bodyPr>
          <a:lstStyle/>
          <a:p>
            <a:pPr algn="just"/>
            <a:r>
              <a:rPr lang="en-GB" dirty="0" smtClean="0"/>
              <a:t>Standard English is based </a:t>
            </a:r>
            <a:r>
              <a:rPr lang="en-GB" dirty="0" smtClean="0"/>
              <a:t>on </a:t>
            </a:r>
            <a:r>
              <a:rPr lang="en-GB" dirty="0" smtClean="0"/>
              <a:t>the dialect of English that developed after the Norman Conquest that resulted in the permanent removal of the Court from Winchester to London.</a:t>
            </a:r>
          </a:p>
          <a:p>
            <a:pPr algn="just"/>
            <a:r>
              <a:rPr lang="en-GB" dirty="0" smtClean="0"/>
              <a:t>This dialect became the one preferred by the educated, and it was developed and promoted as a model, or norm, for wider and wider segments of society.</a:t>
            </a:r>
          </a:p>
          <a:p>
            <a:pPr algn="just"/>
            <a:r>
              <a:rPr lang="en-GB" dirty="0" smtClean="0"/>
              <a:t>It was also the norm that was carried overseas, but not one unaffected by such export. </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35</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n-GB" dirty="0" smtClean="0"/>
              <a:t>Standard English (</a:t>
            </a:r>
            <a:r>
              <a:rPr lang="en-US" dirty="0" err="1" smtClean="0"/>
              <a:t>Wardhaugh</a:t>
            </a:r>
            <a:r>
              <a:rPr lang="en-US" dirty="0" smtClean="0"/>
              <a:t>, 1986:35)</a:t>
            </a:r>
            <a:endParaRPr lang="en-GB" dirty="0"/>
          </a:p>
        </p:txBody>
      </p:sp>
      <p:sp>
        <p:nvSpPr>
          <p:cNvPr id="3" name="2 - Θέση περιεχομένου"/>
          <p:cNvSpPr>
            <a:spLocks noGrp="1"/>
          </p:cNvSpPr>
          <p:nvPr>
            <p:ph idx="1"/>
          </p:nvPr>
        </p:nvSpPr>
        <p:spPr/>
        <p:txBody>
          <a:bodyPr>
            <a:normAutofit/>
          </a:bodyPr>
          <a:lstStyle/>
          <a:p>
            <a:pPr algn="just"/>
            <a:r>
              <a:rPr lang="en-GB" dirty="0" smtClean="0"/>
              <a:t>Today, Standard English is codified to the extent that the grammar and vocabulary of English are much the same everywhere in the world: Variation among local  standards is really quite minor. </a:t>
            </a:r>
          </a:p>
          <a:p>
            <a:pPr algn="just"/>
            <a:r>
              <a:rPr lang="en-GB" dirty="0" smtClean="0"/>
              <a:t>Many long-established varieties of English and Lowlands of Scotland have lost much of their vigour.</a:t>
            </a:r>
          </a:p>
          <a:p>
            <a:pPr algn="just"/>
            <a:r>
              <a:rPr lang="en-GB" dirty="0" smtClean="0"/>
              <a:t>There is considerable pressure on them to converge toward the standard.</a:t>
            </a:r>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36</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GB" dirty="0" smtClean="0"/>
              <a:t>Standard Greek</a:t>
            </a:r>
            <a:endParaRPr lang="en-GB" dirty="0"/>
          </a:p>
        </p:txBody>
      </p:sp>
      <p:sp>
        <p:nvSpPr>
          <p:cNvPr id="3" name="2 - Θέση περιεχομένου"/>
          <p:cNvSpPr>
            <a:spLocks noGrp="1"/>
          </p:cNvSpPr>
          <p:nvPr>
            <p:ph idx="1"/>
          </p:nvPr>
        </p:nvSpPr>
        <p:spPr/>
        <p:txBody>
          <a:bodyPr>
            <a:normAutofit/>
          </a:bodyPr>
          <a:lstStyle/>
          <a:p>
            <a:r>
              <a:rPr lang="en-GB" b="1" dirty="0" err="1" smtClean="0"/>
              <a:t>Katharevousa</a:t>
            </a:r>
            <a:r>
              <a:rPr lang="en-GB" b="1" dirty="0" smtClean="0"/>
              <a:t>:  </a:t>
            </a:r>
            <a:r>
              <a:rPr lang="en-US" dirty="0" smtClean="0"/>
              <a:t> heavily archaized form of modern Greek used in traditional literary writing.</a:t>
            </a:r>
          </a:p>
          <a:p>
            <a:r>
              <a:rPr lang="en-US" b="1" dirty="0" smtClean="0"/>
              <a:t>Demotic: </a:t>
            </a:r>
            <a:r>
              <a:rPr lang="en-US" dirty="0" smtClean="0"/>
              <a:t> the form of modern Greek used in everyday speech and writing.  </a:t>
            </a:r>
            <a:endParaRPr lang="en-US" dirty="0"/>
          </a:p>
          <a:p>
            <a:pPr algn="just"/>
            <a:r>
              <a:rPr lang="en-US" dirty="0" smtClean="0"/>
              <a:t>In 1976, </a:t>
            </a:r>
            <a:r>
              <a:rPr lang="en-US" dirty="0" err="1" smtClean="0"/>
              <a:t>Dimotiki</a:t>
            </a:r>
            <a:r>
              <a:rPr lang="en-US" dirty="0" smtClean="0"/>
              <a:t> was made the official language.</a:t>
            </a:r>
          </a:p>
        </p:txBody>
      </p:sp>
      <p:sp>
        <p:nvSpPr>
          <p:cNvPr id="6" name="5 - Θέση ημερομηνίας"/>
          <p:cNvSpPr>
            <a:spLocks noGrp="1"/>
          </p:cNvSpPr>
          <p:nvPr>
            <p:ph type="dt" sz="half" idx="10"/>
          </p:nvPr>
        </p:nvSpPr>
        <p:spPr/>
        <p:txBody>
          <a:bodyPr/>
          <a:lstStyle/>
          <a:p>
            <a:r>
              <a:rPr lang="en-US" smtClean="0"/>
              <a:t>Languages and Varieties</a:t>
            </a:r>
            <a:endParaRPr lang="en-US" dirty="0"/>
          </a:p>
        </p:txBody>
      </p:sp>
      <p:sp>
        <p:nvSpPr>
          <p:cNvPr id="7" name="6 - Θέση αριθμού διαφάνειας"/>
          <p:cNvSpPr>
            <a:spLocks noGrp="1"/>
          </p:cNvSpPr>
          <p:nvPr>
            <p:ph type="sldNum" sz="quarter" idx="12"/>
          </p:nvPr>
        </p:nvSpPr>
        <p:spPr/>
        <p:txBody>
          <a:bodyPr/>
          <a:lstStyle/>
          <a:p>
            <a:fld id="{7734B93D-6301-4619-9276-C94011479A7B}" type="slidenum">
              <a:rPr lang="en-US" smtClean="0"/>
              <a:pPr/>
              <a:t>37</a:t>
            </a:fld>
            <a:endParaRPr lang="en-US" dirty="0"/>
          </a:p>
        </p:txBody>
      </p:sp>
      <p:pic>
        <p:nvPicPr>
          <p:cNvPr id="58370" name="Picture 2" descr="http://my.wn.com/media/wiki/a/d/Adamantios_Korais.jpg"/>
          <p:cNvPicPr>
            <a:picLocks noChangeAspect="1" noChangeArrowheads="1"/>
          </p:cNvPicPr>
          <p:nvPr/>
        </p:nvPicPr>
        <p:blipFill>
          <a:blip r:embed="rId2" cstate="print"/>
          <a:srcRect/>
          <a:stretch>
            <a:fillRect/>
          </a:stretch>
        </p:blipFill>
        <p:spPr bwMode="auto">
          <a:xfrm>
            <a:off x="7452320" y="4560133"/>
            <a:ext cx="1691680" cy="2297867"/>
          </a:xfrm>
          <a:prstGeom prst="rect">
            <a:avLst/>
          </a:prstGeom>
          <a:noFill/>
        </p:spPr>
      </p:pic>
      <p:sp>
        <p:nvSpPr>
          <p:cNvPr id="5" name="4 - TextBox"/>
          <p:cNvSpPr txBox="1"/>
          <p:nvPr/>
        </p:nvSpPr>
        <p:spPr>
          <a:xfrm>
            <a:off x="5364088" y="6534834"/>
            <a:ext cx="2664296" cy="646331"/>
          </a:xfrm>
          <a:prstGeom prst="rect">
            <a:avLst/>
          </a:prstGeom>
          <a:noFill/>
        </p:spPr>
        <p:txBody>
          <a:bodyPr wrap="square" rtlCol="0">
            <a:spAutoFit/>
          </a:bodyPr>
          <a:lstStyle/>
          <a:p>
            <a:r>
              <a:rPr lang="en-US" b="1" dirty="0" err="1" smtClean="0"/>
              <a:t>Koraïs</a:t>
            </a:r>
            <a:r>
              <a:rPr lang="en-US" b="1" dirty="0" smtClean="0"/>
              <a:t>, </a:t>
            </a:r>
            <a:r>
              <a:rPr lang="en-US" b="1" dirty="0" err="1" smtClean="0"/>
              <a:t>Adamántios</a:t>
            </a:r>
            <a:endParaRPr lang="en-US" b="1" dirty="0" smtClean="0"/>
          </a:p>
          <a:p>
            <a:endParaRPr lang="en-GB"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ttp://upload.wikimedia.org/wikipedia/commons/thumb/d/d1/Institut_de_France_-_Acad%C3%A9mie_fran%C3%A7aise_et_pont_des_Arts.jpg/367px-Institut_de_France_-_Acad%C3%A9mie_fran%C3%A7aise_et_pont_des_Arts.jpg"/>
          <p:cNvPicPr>
            <a:picLocks noChangeAspect="1" noChangeArrowheads="1"/>
          </p:cNvPicPr>
          <p:nvPr/>
        </p:nvPicPr>
        <p:blipFill>
          <a:blip r:embed="rId2" cstate="print"/>
          <a:srcRect/>
          <a:stretch>
            <a:fillRect/>
          </a:stretch>
        </p:blipFill>
        <p:spPr bwMode="auto">
          <a:xfrm>
            <a:off x="6228184" y="4871749"/>
            <a:ext cx="2915816" cy="1986251"/>
          </a:xfrm>
          <a:prstGeom prst="rect">
            <a:avLst/>
          </a:prstGeom>
          <a:noFill/>
        </p:spPr>
      </p:pic>
      <p:sp>
        <p:nvSpPr>
          <p:cNvPr id="2" name="1 - Τίτλος"/>
          <p:cNvSpPr>
            <a:spLocks noGrp="1"/>
          </p:cNvSpPr>
          <p:nvPr>
            <p:ph type="title"/>
          </p:nvPr>
        </p:nvSpPr>
        <p:spPr>
          <a:xfrm>
            <a:off x="467544" y="332656"/>
            <a:ext cx="8229600" cy="1066800"/>
          </a:xfrm>
        </p:spPr>
        <p:txBody>
          <a:bodyPr>
            <a:normAutofit fontScale="90000"/>
          </a:bodyPr>
          <a:lstStyle/>
          <a:p>
            <a:r>
              <a:rPr lang="en-GB" dirty="0" smtClean="0"/>
              <a:t>Governments-Institutions involved in the Standardization Procedure</a:t>
            </a:r>
            <a:endParaRPr lang="en-GB" dirty="0"/>
          </a:p>
        </p:txBody>
      </p:sp>
      <p:sp>
        <p:nvSpPr>
          <p:cNvPr id="3" name="2 - Θέση περιεχομένου"/>
          <p:cNvSpPr>
            <a:spLocks noGrp="1"/>
          </p:cNvSpPr>
          <p:nvPr>
            <p:ph idx="1"/>
          </p:nvPr>
        </p:nvSpPr>
        <p:spPr>
          <a:xfrm>
            <a:off x="251520" y="1484784"/>
            <a:ext cx="8229600" cy="4525963"/>
          </a:xfrm>
        </p:spPr>
        <p:txBody>
          <a:bodyPr>
            <a:normAutofit fontScale="92500" lnSpcReduction="10000"/>
          </a:bodyPr>
          <a:lstStyle/>
          <a:p>
            <a:pPr algn="just"/>
            <a:r>
              <a:rPr lang="en-US" b="1" i="1" dirty="0" smtClean="0"/>
              <a:t>France: </a:t>
            </a:r>
            <a:r>
              <a:rPr lang="en-US" dirty="0" err="1" smtClean="0"/>
              <a:t>Académie</a:t>
            </a:r>
            <a:r>
              <a:rPr lang="en-US" dirty="0" smtClean="0"/>
              <a:t> </a:t>
            </a:r>
            <a:r>
              <a:rPr lang="en-US" dirty="0" err="1" smtClean="0"/>
              <a:t>française</a:t>
            </a:r>
            <a:r>
              <a:rPr lang="en-US" dirty="0" smtClean="0"/>
              <a:t> 1635 aimed at the codification of French spelling, vocabulary and Grammar. </a:t>
            </a:r>
          </a:p>
          <a:p>
            <a:pPr algn="just"/>
            <a:r>
              <a:rPr lang="en-US" b="1" i="1" dirty="0" smtClean="0"/>
              <a:t>Greece: </a:t>
            </a:r>
            <a:r>
              <a:rPr lang="en-US" dirty="0" smtClean="0"/>
              <a:t>Greek Academy “Academia” tried similar things with little success.</a:t>
            </a:r>
          </a:p>
          <a:p>
            <a:pPr algn="just"/>
            <a:r>
              <a:rPr lang="en-US" b="1" i="1" dirty="0" smtClean="0"/>
              <a:t>Finland: </a:t>
            </a:r>
            <a:r>
              <a:rPr lang="en-US" dirty="0" smtClean="0"/>
              <a:t>Fins try to codify their language as a means to assert their independence from both Swedes and Russians.</a:t>
            </a:r>
          </a:p>
          <a:p>
            <a:pPr algn="just"/>
            <a:r>
              <a:rPr lang="en-US" b="1" i="1" dirty="0" smtClean="0"/>
              <a:t>Turkey: </a:t>
            </a:r>
            <a:r>
              <a:rPr lang="en-US" dirty="0" smtClean="0"/>
              <a:t>the Turkish Language Association (TDK) was established in 1932 under the patronage of Mustafa </a:t>
            </a:r>
            <a:r>
              <a:rPr lang="en-US" dirty="0" err="1" smtClean="0"/>
              <a:t>Kemal</a:t>
            </a:r>
            <a:r>
              <a:rPr lang="en-US" dirty="0" smtClean="0"/>
              <a:t> </a:t>
            </a:r>
            <a:r>
              <a:rPr lang="en-US" dirty="0" err="1" smtClean="0"/>
              <a:t>Atatürk</a:t>
            </a:r>
            <a:r>
              <a:rPr lang="en-US" dirty="0" smtClean="0"/>
              <a:t> to initiate a language reform to replace loanwords of Arabic and Persian origin with Turkish equivalents. They also replaced the Arabic script  with a </a:t>
            </a:r>
            <a:r>
              <a:rPr lang="en-US" dirty="0"/>
              <a:t>modified version of the </a:t>
            </a:r>
            <a:r>
              <a:rPr lang="en-US" dirty="0" smtClean="0"/>
              <a:t>Latin alphabet.</a:t>
            </a:r>
          </a:p>
          <a:p>
            <a:pPr algn="just"/>
            <a:r>
              <a:rPr lang="en-US" dirty="0" smtClean="0"/>
              <a:t>Other attempts: India (Hindi), Israel (Hebrew), Papua New Guinea (</a:t>
            </a:r>
            <a:r>
              <a:rPr lang="en-US" dirty="0" err="1" smtClean="0"/>
              <a:t>Tok</a:t>
            </a:r>
            <a:r>
              <a:rPr lang="en-US" dirty="0" smtClean="0"/>
              <a:t> </a:t>
            </a:r>
            <a:r>
              <a:rPr lang="en-US" dirty="0" err="1" smtClean="0"/>
              <a:t>Pisin</a:t>
            </a:r>
            <a:r>
              <a:rPr lang="en-US" dirty="0" smtClean="0"/>
              <a:t>), Indonesia (</a:t>
            </a:r>
            <a:r>
              <a:rPr lang="en-US" dirty="0" err="1" smtClean="0"/>
              <a:t>Bahasa</a:t>
            </a:r>
            <a:r>
              <a:rPr lang="en-US" dirty="0" smtClean="0"/>
              <a:t> Indonesia), and Tanzania (Swahili).</a:t>
            </a:r>
          </a:p>
          <a:p>
            <a:endParaRPr lang="en-US" b="1" dirty="0" smtClean="0"/>
          </a:p>
          <a:p>
            <a:pPr>
              <a:buNone/>
            </a:pPr>
            <a:endParaRPr lang="en-GB" dirty="0"/>
          </a:p>
        </p:txBody>
      </p:sp>
      <p:sp>
        <p:nvSpPr>
          <p:cNvPr id="6" name="5 - Θέση ημερομηνίας"/>
          <p:cNvSpPr>
            <a:spLocks noGrp="1"/>
          </p:cNvSpPr>
          <p:nvPr>
            <p:ph type="dt" sz="half" idx="10"/>
          </p:nvPr>
        </p:nvSpPr>
        <p:spPr/>
        <p:txBody>
          <a:bodyPr/>
          <a:lstStyle/>
          <a:p>
            <a:r>
              <a:rPr lang="en-US" smtClean="0"/>
              <a:t>Languages and Varieties</a:t>
            </a:r>
            <a:endParaRPr lang="en-US" dirty="0"/>
          </a:p>
        </p:txBody>
      </p:sp>
      <p:sp>
        <p:nvSpPr>
          <p:cNvPr id="8" name="7 - Θέση αριθμού διαφάνειας"/>
          <p:cNvSpPr>
            <a:spLocks noGrp="1"/>
          </p:cNvSpPr>
          <p:nvPr>
            <p:ph type="sldNum" sz="quarter" idx="12"/>
          </p:nvPr>
        </p:nvSpPr>
        <p:spPr/>
        <p:txBody>
          <a:bodyPr/>
          <a:lstStyle/>
          <a:p>
            <a:fld id="{7734B93D-6301-4619-9276-C94011479A7B}" type="slidenum">
              <a:rPr lang="en-US" smtClean="0"/>
              <a:pPr/>
              <a:t>38</a:t>
            </a:fld>
            <a:endParaRPr lang="en-US" dirty="0"/>
          </a:p>
        </p:txBody>
      </p:sp>
      <p:sp>
        <p:nvSpPr>
          <p:cNvPr id="7" name="6 - TextBox"/>
          <p:cNvSpPr txBox="1"/>
          <p:nvPr/>
        </p:nvSpPr>
        <p:spPr>
          <a:xfrm>
            <a:off x="6588224" y="6488668"/>
            <a:ext cx="2195088" cy="369332"/>
          </a:xfrm>
          <a:prstGeom prst="rect">
            <a:avLst/>
          </a:prstGeom>
          <a:noFill/>
        </p:spPr>
        <p:txBody>
          <a:bodyPr wrap="none" rtlCol="0">
            <a:spAutoFit/>
          </a:bodyPr>
          <a:lstStyle/>
          <a:p>
            <a:r>
              <a:rPr lang="en-US" b="1" dirty="0" err="1">
                <a:solidFill>
                  <a:schemeClr val="bg1"/>
                </a:solidFill>
              </a:rPr>
              <a:t>L'Académie</a:t>
            </a:r>
            <a:r>
              <a:rPr lang="en-US" b="1" dirty="0">
                <a:solidFill>
                  <a:schemeClr val="bg1"/>
                </a:solidFill>
              </a:rPr>
              <a:t> </a:t>
            </a:r>
            <a:r>
              <a:rPr lang="en-US" b="1" dirty="0" err="1">
                <a:solidFill>
                  <a:schemeClr val="bg1"/>
                </a:solidFill>
              </a:rPr>
              <a:t>française</a:t>
            </a:r>
            <a:endParaRPr lang="en-GB"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Bell’s Criteria</a:t>
            </a:r>
            <a:endParaRPr lang="en-US" dirty="0"/>
          </a:p>
        </p:txBody>
      </p:sp>
      <p:sp>
        <p:nvSpPr>
          <p:cNvPr id="3" name="2 - Θέση περιεχομένου"/>
          <p:cNvSpPr>
            <a:spLocks noGrp="1"/>
          </p:cNvSpPr>
          <p:nvPr>
            <p:ph idx="1"/>
          </p:nvPr>
        </p:nvSpPr>
        <p:spPr>
          <a:ln w="117475" cap="rnd" cmpd="thinThick">
            <a:solidFill>
              <a:srgbClr val="00B0F0"/>
            </a:solidFill>
            <a:prstDash val="sysDash"/>
            <a:round/>
          </a:ln>
        </p:spPr>
        <p:txBody>
          <a:bodyPr/>
          <a:lstStyle/>
          <a:p>
            <a:r>
              <a:rPr lang="en-US" b="1" dirty="0" smtClean="0">
                <a:solidFill>
                  <a:srgbClr val="FF0000"/>
                </a:solidFill>
              </a:rPr>
              <a:t>Standardization.</a:t>
            </a:r>
          </a:p>
          <a:p>
            <a:r>
              <a:rPr lang="en-US" b="1" dirty="0" smtClean="0">
                <a:solidFill>
                  <a:srgbClr val="FF0000"/>
                </a:solidFill>
              </a:rPr>
              <a:t>Vitality</a:t>
            </a:r>
          </a:p>
          <a:p>
            <a:r>
              <a:rPr lang="en-US" dirty="0" smtClean="0"/>
              <a:t>Historicity</a:t>
            </a:r>
          </a:p>
          <a:p>
            <a:r>
              <a:rPr lang="en-US" dirty="0" smtClean="0"/>
              <a:t>Autonomy</a:t>
            </a:r>
          </a:p>
          <a:p>
            <a:r>
              <a:rPr lang="en-US" dirty="0" smtClean="0"/>
              <a:t>Reduction</a:t>
            </a:r>
          </a:p>
          <a:p>
            <a:r>
              <a:rPr lang="en-US" dirty="0" smtClean="0"/>
              <a:t>Mixture</a:t>
            </a:r>
          </a:p>
          <a:p>
            <a:r>
              <a:rPr lang="en-US" i="1" dirty="0" smtClean="0"/>
              <a:t>De facto </a:t>
            </a:r>
            <a:r>
              <a:rPr lang="en-US" dirty="0" smtClean="0"/>
              <a:t>forms</a:t>
            </a:r>
            <a:endParaRPr lang="en-US" i="1" dirty="0" smtClean="0"/>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39</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23528" y="260648"/>
            <a:ext cx="8229600" cy="1066800"/>
          </a:xfrm>
        </p:spPr>
        <p:txBody>
          <a:bodyPr>
            <a:normAutofit/>
          </a:bodyPr>
          <a:lstStyle/>
          <a:p>
            <a:r>
              <a:rPr lang="en-US" dirty="0" smtClean="0"/>
              <a:t>language</a:t>
            </a:r>
            <a:endParaRPr lang="en-US" dirty="0"/>
          </a:p>
        </p:txBody>
      </p:sp>
      <p:sp>
        <p:nvSpPr>
          <p:cNvPr id="3" name="2 - Θέση περιεχομένου"/>
          <p:cNvSpPr>
            <a:spLocks noGrp="1"/>
          </p:cNvSpPr>
          <p:nvPr>
            <p:ph idx="1"/>
          </p:nvPr>
        </p:nvSpPr>
        <p:spPr>
          <a:xfrm>
            <a:off x="179512" y="1268760"/>
            <a:ext cx="8964488" cy="5589240"/>
          </a:xfrm>
        </p:spPr>
        <p:txBody>
          <a:bodyPr>
            <a:normAutofit lnSpcReduction="10000"/>
          </a:bodyPr>
          <a:lstStyle/>
          <a:p>
            <a:pPr algn="just" fontAlgn="t">
              <a:buNone/>
            </a:pPr>
            <a:r>
              <a:rPr lang="en-US" i="1" dirty="0" smtClean="0">
                <a:sym typeface="Wingdings"/>
              </a:rPr>
              <a:t></a:t>
            </a:r>
            <a:r>
              <a:rPr lang="en-US" i="1" dirty="0" smtClean="0"/>
              <a:t>noun</a:t>
            </a:r>
            <a:endParaRPr lang="en-US" i="1" dirty="0"/>
          </a:p>
          <a:p>
            <a:pPr algn="just" fontAlgn="t">
              <a:buNone/>
            </a:pPr>
            <a:r>
              <a:rPr lang="en-US" b="1" dirty="0" smtClean="0"/>
              <a:t>1</a:t>
            </a:r>
            <a:r>
              <a:rPr lang="en-US" b="0" i="1" dirty="0" smtClean="0"/>
              <a:t> [mass noun]</a:t>
            </a:r>
            <a:r>
              <a:rPr lang="en-US" b="1" dirty="0" smtClean="0"/>
              <a:t> </a:t>
            </a:r>
            <a:r>
              <a:rPr lang="en-US" b="1" dirty="0" smtClean="0">
                <a:solidFill>
                  <a:srgbClr val="FF0000"/>
                </a:solidFill>
              </a:rPr>
              <a:t>the method of human communication, either spoken or written, consisting of the use of words in a structured and conventional way: </a:t>
            </a:r>
            <a:r>
              <a:rPr lang="en-US" b="0" i="1" dirty="0" smtClean="0"/>
              <a:t>a study of the way children learn language[as modifier]: language development </a:t>
            </a:r>
            <a:r>
              <a:rPr lang="en-US" sz="2100" b="0" dirty="0" smtClean="0">
                <a:sym typeface="Wingdings"/>
              </a:rPr>
              <a:t></a:t>
            </a:r>
            <a:r>
              <a:rPr lang="en-US" b="0" i="1" dirty="0" smtClean="0"/>
              <a:t> </a:t>
            </a:r>
            <a:r>
              <a:rPr lang="en-US" dirty="0" smtClean="0"/>
              <a:t>a non-verbal method of expression or communication: </a:t>
            </a:r>
            <a:r>
              <a:rPr lang="en-US" b="0" i="1" dirty="0" smtClean="0"/>
              <a:t>body language. </a:t>
            </a:r>
            <a:endParaRPr lang="en-US" dirty="0" smtClean="0"/>
          </a:p>
          <a:p>
            <a:pPr algn="just" fontAlgn="t">
              <a:buNone/>
            </a:pPr>
            <a:r>
              <a:rPr lang="en-US" b="1" dirty="0" smtClean="0"/>
              <a:t>2 </a:t>
            </a:r>
            <a:r>
              <a:rPr lang="en-US" b="1" dirty="0" smtClean="0">
                <a:solidFill>
                  <a:srgbClr val="FF0000"/>
                </a:solidFill>
              </a:rPr>
              <a:t>a system of communication used by a particular country or community: </a:t>
            </a:r>
            <a:r>
              <a:rPr lang="en-US" b="0" i="1" dirty="0" smtClean="0"/>
              <a:t>the book was translated into twenty-five languages </a:t>
            </a:r>
            <a:r>
              <a:rPr lang="en-US" sz="2100" b="0" dirty="0" smtClean="0">
                <a:sym typeface="Wingdings"/>
              </a:rPr>
              <a:t></a:t>
            </a:r>
            <a:r>
              <a:rPr lang="en-US" b="0" dirty="0" smtClean="0">
                <a:sym typeface="Wingdings"/>
              </a:rPr>
              <a:t> </a:t>
            </a:r>
            <a:r>
              <a:rPr lang="en-US" b="0" i="1" dirty="0" smtClean="0"/>
              <a:t>Computing</a:t>
            </a:r>
            <a:r>
              <a:rPr lang="en-US" dirty="0" smtClean="0"/>
              <a:t> a system of symbols and rules for writing programs or algorithms.</a:t>
            </a:r>
          </a:p>
          <a:p>
            <a:pPr algn="just" fontAlgn="t">
              <a:buNone/>
            </a:pPr>
            <a:r>
              <a:rPr lang="en-US" b="1" dirty="0" smtClean="0"/>
              <a:t>3</a:t>
            </a:r>
            <a:r>
              <a:rPr lang="en-US" b="0" i="1" dirty="0" smtClean="0"/>
              <a:t> [mass noun]</a:t>
            </a:r>
            <a:r>
              <a:rPr lang="en-US" b="1" dirty="0" smtClean="0">
                <a:solidFill>
                  <a:srgbClr val="FF0000"/>
                </a:solidFill>
              </a:rPr>
              <a:t> the style of a piece of writing or </a:t>
            </a:r>
            <a:r>
              <a:rPr lang="en-US" b="1" i="1" dirty="0" smtClean="0">
                <a:solidFill>
                  <a:srgbClr val="FF0000"/>
                </a:solidFill>
              </a:rPr>
              <a:t>speech: </a:t>
            </a:r>
            <a:r>
              <a:rPr lang="en-US" i="1" dirty="0" smtClean="0"/>
              <a:t>he </a:t>
            </a:r>
            <a:r>
              <a:rPr lang="en-US" b="0" i="1" dirty="0" smtClean="0"/>
              <a:t>explained the procedure in simple, everyday language</a:t>
            </a:r>
            <a:r>
              <a:rPr lang="en-US" b="0" dirty="0" smtClean="0">
                <a:sym typeface="Wingdings"/>
              </a:rPr>
              <a:t> </a:t>
            </a:r>
            <a:r>
              <a:rPr lang="en-US" sz="2100" b="0" dirty="0" smtClean="0">
                <a:sym typeface="Wingdings"/>
              </a:rPr>
              <a:t></a:t>
            </a:r>
            <a:r>
              <a:rPr lang="en-US" b="0" dirty="0" smtClean="0">
                <a:sym typeface="Wingdings"/>
              </a:rPr>
              <a:t> </a:t>
            </a:r>
            <a:r>
              <a:rPr lang="en-US" dirty="0" smtClean="0"/>
              <a:t>the phraseology and vocabulary of a particular profession, domain, or group: </a:t>
            </a:r>
            <a:r>
              <a:rPr lang="en-US" b="0" i="1" dirty="0" smtClean="0"/>
              <a:t>legal language</a:t>
            </a:r>
            <a:endParaRPr lang="en-US" dirty="0" smtClean="0"/>
          </a:p>
          <a:p>
            <a:pPr algn="just" fontAlgn="t">
              <a:buNone/>
            </a:pPr>
            <a:r>
              <a:rPr lang="en-US" sz="2300" b="0" dirty="0" smtClean="0">
                <a:sym typeface="Wingdings"/>
              </a:rPr>
              <a:t></a:t>
            </a:r>
            <a:r>
              <a:rPr lang="en-US" dirty="0" smtClean="0"/>
              <a:t>(usu. as </a:t>
            </a:r>
            <a:r>
              <a:rPr lang="en-US" b="1" i="0" dirty="0" smtClean="0"/>
              <a:t>bad/foul/strong language</a:t>
            </a:r>
            <a:r>
              <a:rPr lang="en-US" dirty="0" smtClean="0"/>
              <a:t>) coarse or offensive language: the</a:t>
            </a:r>
            <a:r>
              <a:rPr lang="en-US" b="0" i="1" dirty="0" smtClean="0"/>
              <a:t> film contains some violence and bad language</a:t>
            </a:r>
            <a:endParaRPr lang="en-US" dirty="0" smtClean="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67544" y="260648"/>
            <a:ext cx="8229600" cy="1066800"/>
          </a:xfrm>
        </p:spPr>
        <p:txBody>
          <a:bodyPr/>
          <a:lstStyle/>
          <a:p>
            <a:r>
              <a:rPr lang="en-GB" dirty="0" smtClean="0"/>
              <a:t>Vitality</a:t>
            </a:r>
            <a:endParaRPr lang="en-GB" dirty="0"/>
          </a:p>
        </p:txBody>
      </p:sp>
      <p:sp>
        <p:nvSpPr>
          <p:cNvPr id="3" name="2 - Θέση περιεχομένου"/>
          <p:cNvSpPr>
            <a:spLocks noGrp="1"/>
          </p:cNvSpPr>
          <p:nvPr>
            <p:ph idx="1"/>
          </p:nvPr>
        </p:nvSpPr>
        <p:spPr>
          <a:xfrm>
            <a:off x="395536" y="1196752"/>
            <a:ext cx="8229600" cy="1468760"/>
          </a:xfrm>
        </p:spPr>
        <p:txBody>
          <a:bodyPr/>
          <a:lstStyle/>
          <a:p>
            <a:pPr algn="just"/>
            <a:r>
              <a:rPr lang="en-GB" dirty="0" smtClean="0"/>
              <a:t>Vitality refers to the existence of a living community of speakers.</a:t>
            </a:r>
          </a:p>
          <a:p>
            <a:pPr algn="just"/>
            <a:endParaRPr lang="en-GB" dirty="0"/>
          </a:p>
        </p:txBody>
      </p:sp>
      <p:sp>
        <p:nvSpPr>
          <p:cNvPr id="8" name="7 - Θέση ημερομηνίας"/>
          <p:cNvSpPr>
            <a:spLocks noGrp="1"/>
          </p:cNvSpPr>
          <p:nvPr>
            <p:ph type="dt" sz="half" idx="10"/>
          </p:nvPr>
        </p:nvSpPr>
        <p:spPr/>
        <p:txBody>
          <a:bodyPr/>
          <a:lstStyle/>
          <a:p>
            <a:r>
              <a:rPr lang="en-US" smtClean="0"/>
              <a:t>Languages and Varieties</a:t>
            </a:r>
            <a:endParaRPr lang="en-US" dirty="0"/>
          </a:p>
        </p:txBody>
      </p:sp>
      <p:sp>
        <p:nvSpPr>
          <p:cNvPr id="10" name="9 - Θέση αριθμού διαφάνειας"/>
          <p:cNvSpPr>
            <a:spLocks noGrp="1"/>
          </p:cNvSpPr>
          <p:nvPr>
            <p:ph type="sldNum" sz="quarter" idx="12"/>
          </p:nvPr>
        </p:nvSpPr>
        <p:spPr/>
        <p:txBody>
          <a:bodyPr/>
          <a:lstStyle/>
          <a:p>
            <a:fld id="{7734B93D-6301-4619-9276-C94011479A7B}" type="slidenum">
              <a:rPr lang="en-US" smtClean="0"/>
              <a:pPr/>
              <a:t>40</a:t>
            </a:fld>
            <a:endParaRPr lang="en-US" dirty="0"/>
          </a:p>
        </p:txBody>
      </p:sp>
      <p:pic>
        <p:nvPicPr>
          <p:cNvPr id="62465" name="Picture 1"/>
          <p:cNvPicPr>
            <a:picLocks noChangeAspect="1" noChangeArrowheads="1"/>
          </p:cNvPicPr>
          <p:nvPr/>
        </p:nvPicPr>
        <p:blipFill>
          <a:blip r:embed="rId2" cstate="print"/>
          <a:srcRect/>
          <a:stretch>
            <a:fillRect/>
          </a:stretch>
        </p:blipFill>
        <p:spPr bwMode="auto">
          <a:xfrm>
            <a:off x="2627784" y="2348880"/>
            <a:ext cx="4487884" cy="4509120"/>
          </a:xfrm>
          <a:prstGeom prst="rect">
            <a:avLst/>
          </a:prstGeom>
          <a:noFill/>
          <a:ln w="9525">
            <a:noFill/>
            <a:miter lim="800000"/>
            <a:headEnd/>
            <a:tailEnd/>
          </a:ln>
        </p:spPr>
      </p:pic>
      <p:sp>
        <p:nvSpPr>
          <p:cNvPr id="5" name="4 - TextBox"/>
          <p:cNvSpPr txBox="1"/>
          <p:nvPr/>
        </p:nvSpPr>
        <p:spPr>
          <a:xfrm>
            <a:off x="323528" y="6309320"/>
            <a:ext cx="1470659" cy="369332"/>
          </a:xfrm>
          <a:prstGeom prst="rect">
            <a:avLst/>
          </a:prstGeom>
          <a:noFill/>
        </p:spPr>
        <p:txBody>
          <a:bodyPr wrap="none" rtlCol="0">
            <a:spAutoFit/>
          </a:bodyPr>
          <a:lstStyle/>
          <a:p>
            <a:r>
              <a:rPr lang="en-GB" b="1" dirty="0" smtClean="0">
                <a:hlinkClick r:id="rId3"/>
              </a:rPr>
              <a:t>The Guardian</a:t>
            </a:r>
            <a:endParaRPr lang="en-GB" b="1" dirty="0"/>
          </a:p>
        </p:txBody>
      </p:sp>
      <p:pic>
        <p:nvPicPr>
          <p:cNvPr id="62466" name="Picture 2"/>
          <p:cNvPicPr>
            <a:picLocks noChangeAspect="1" noChangeArrowheads="1"/>
          </p:cNvPicPr>
          <p:nvPr/>
        </p:nvPicPr>
        <p:blipFill>
          <a:blip r:embed="rId4" cstate="print"/>
          <a:srcRect/>
          <a:stretch>
            <a:fillRect/>
          </a:stretch>
        </p:blipFill>
        <p:spPr bwMode="auto">
          <a:xfrm>
            <a:off x="7048500" y="5429250"/>
            <a:ext cx="2095500" cy="1428750"/>
          </a:xfrm>
          <a:prstGeom prst="rect">
            <a:avLst/>
          </a:prstGeom>
          <a:noFill/>
          <a:ln w="9525">
            <a:noFill/>
            <a:miter lim="800000"/>
            <a:headEnd/>
            <a:tailEnd/>
          </a:ln>
        </p:spPr>
      </p:pic>
      <p:sp>
        <p:nvSpPr>
          <p:cNvPr id="9" name="8 - TextBox"/>
          <p:cNvSpPr txBox="1"/>
          <p:nvPr/>
        </p:nvSpPr>
        <p:spPr>
          <a:xfrm>
            <a:off x="251520" y="4581128"/>
            <a:ext cx="1944216" cy="1477328"/>
          </a:xfrm>
          <a:prstGeom prst="rect">
            <a:avLst/>
          </a:prstGeom>
          <a:noFill/>
        </p:spPr>
        <p:txBody>
          <a:bodyPr wrap="square" rtlCol="0">
            <a:spAutoFit/>
          </a:bodyPr>
          <a:lstStyle/>
          <a:p>
            <a:pPr algn="just"/>
            <a:r>
              <a:rPr lang="en-US" b="1" dirty="0" smtClean="0"/>
              <a:t>Boa </a:t>
            </a:r>
            <a:r>
              <a:rPr lang="en-US" b="1" dirty="0" err="1" smtClean="0"/>
              <a:t>Sr</a:t>
            </a:r>
            <a:r>
              <a:rPr lang="en-US" b="1" dirty="0" smtClean="0"/>
              <a:t>, the last speaker of the Bo language of the Andaman Islands, has died.</a:t>
            </a:r>
            <a:endParaRPr lang="en-GB" b="1" dirty="0"/>
          </a:p>
        </p:txBody>
      </p:sp>
      <p:cxnSp>
        <p:nvCxnSpPr>
          <p:cNvPr id="12" name="11 - Ευθύγραμμο βέλος σύνδεσης"/>
          <p:cNvCxnSpPr/>
          <p:nvPr/>
        </p:nvCxnSpPr>
        <p:spPr>
          <a:xfrm>
            <a:off x="7596336" y="3861048"/>
            <a:ext cx="432048" cy="2232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GB"/>
          </a:p>
        </p:txBody>
      </p:sp>
      <p:sp>
        <p:nvSpPr>
          <p:cNvPr id="3" name="2 - Θέση περιεχομένου"/>
          <p:cNvSpPr>
            <a:spLocks noGrp="1"/>
          </p:cNvSpPr>
          <p:nvPr>
            <p:ph idx="1"/>
          </p:nvPr>
        </p:nvSpPr>
        <p:spPr/>
        <p:txBody>
          <a:bodyPr>
            <a:normAutofit/>
          </a:bodyPr>
          <a:lstStyle/>
          <a:p>
            <a:r>
              <a:rPr lang="en-GB" dirty="0" smtClean="0"/>
              <a:t>Classical Greek</a:t>
            </a:r>
          </a:p>
          <a:p>
            <a:r>
              <a:rPr lang="en-GB" dirty="0" smtClean="0"/>
              <a:t>Latin</a:t>
            </a:r>
          </a:p>
          <a:p>
            <a:r>
              <a:rPr lang="en-GB" dirty="0" smtClean="0"/>
              <a:t>Hebrew: </a:t>
            </a:r>
            <a:r>
              <a:rPr lang="en-US" dirty="0" smtClean="0"/>
              <a:t>The revival of the Hebrew language, not spoken since biblical times, has been of great importance in the development of Israel's modern culture. </a:t>
            </a:r>
            <a:endParaRPr lang="en-GB" dirty="0" smtClean="0"/>
          </a:p>
          <a:p>
            <a:endParaRPr lang="en-GB" dirty="0" smtClean="0"/>
          </a:p>
          <a:p>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Bell’s Criteria</a:t>
            </a:r>
            <a:endParaRPr lang="en-US" dirty="0"/>
          </a:p>
        </p:txBody>
      </p:sp>
      <p:sp>
        <p:nvSpPr>
          <p:cNvPr id="3" name="2 - Θέση περιεχομένου"/>
          <p:cNvSpPr>
            <a:spLocks noGrp="1"/>
          </p:cNvSpPr>
          <p:nvPr>
            <p:ph idx="1"/>
          </p:nvPr>
        </p:nvSpPr>
        <p:spPr>
          <a:ln w="117475" cap="rnd" cmpd="thinThick">
            <a:solidFill>
              <a:srgbClr val="00B0F0"/>
            </a:solidFill>
            <a:prstDash val="sysDash"/>
            <a:round/>
          </a:ln>
        </p:spPr>
        <p:txBody>
          <a:bodyPr/>
          <a:lstStyle/>
          <a:p>
            <a:r>
              <a:rPr lang="en-US" b="1" dirty="0" smtClean="0">
                <a:solidFill>
                  <a:srgbClr val="FF0000"/>
                </a:solidFill>
              </a:rPr>
              <a:t>Standardization.</a:t>
            </a:r>
          </a:p>
          <a:p>
            <a:r>
              <a:rPr lang="en-US" b="1" dirty="0" smtClean="0">
                <a:solidFill>
                  <a:srgbClr val="FF0000"/>
                </a:solidFill>
              </a:rPr>
              <a:t>Vitality</a:t>
            </a:r>
          </a:p>
          <a:p>
            <a:r>
              <a:rPr lang="en-US" b="1" dirty="0" smtClean="0">
                <a:solidFill>
                  <a:srgbClr val="FF0000"/>
                </a:solidFill>
              </a:rPr>
              <a:t>Historicity</a:t>
            </a:r>
          </a:p>
          <a:p>
            <a:r>
              <a:rPr lang="en-US" dirty="0" smtClean="0"/>
              <a:t>Autonomy</a:t>
            </a:r>
          </a:p>
          <a:p>
            <a:r>
              <a:rPr lang="en-US" dirty="0" smtClean="0"/>
              <a:t>Reduction</a:t>
            </a:r>
          </a:p>
          <a:p>
            <a:r>
              <a:rPr lang="en-US" dirty="0" smtClean="0"/>
              <a:t>Mixture</a:t>
            </a:r>
          </a:p>
          <a:p>
            <a:r>
              <a:rPr lang="en-US" i="1" dirty="0" smtClean="0"/>
              <a:t>De facto </a:t>
            </a:r>
            <a:r>
              <a:rPr lang="en-US" dirty="0" smtClean="0"/>
              <a:t>forms</a:t>
            </a:r>
            <a:endParaRPr lang="en-US" i="1" dirty="0" smtClean="0"/>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GB" dirty="0" smtClean="0"/>
              <a:t>Historicity</a:t>
            </a:r>
            <a:endParaRPr lang="en-GB" dirty="0"/>
          </a:p>
        </p:txBody>
      </p:sp>
      <p:sp>
        <p:nvSpPr>
          <p:cNvPr id="3" name="2 - Θέση περιεχομένου"/>
          <p:cNvSpPr>
            <a:spLocks noGrp="1"/>
          </p:cNvSpPr>
          <p:nvPr>
            <p:ph idx="1"/>
          </p:nvPr>
        </p:nvSpPr>
        <p:spPr/>
        <p:txBody>
          <a:bodyPr>
            <a:normAutofit fontScale="85000" lnSpcReduction="20000"/>
          </a:bodyPr>
          <a:lstStyle/>
          <a:p>
            <a:pPr>
              <a:buNone/>
            </a:pPr>
            <a:r>
              <a:rPr lang="en-GB" dirty="0" smtClean="0"/>
              <a:t>A particular group of people finds a sense of </a:t>
            </a:r>
            <a:r>
              <a:rPr lang="en-GB" b="1" i="1" dirty="0" smtClean="0"/>
              <a:t>identity</a:t>
            </a:r>
            <a:r>
              <a:rPr lang="en-GB" dirty="0" smtClean="0"/>
              <a:t> through using a particular language.</a:t>
            </a:r>
          </a:p>
          <a:p>
            <a:endParaRPr lang="en-GB" dirty="0" smtClean="0"/>
          </a:p>
          <a:p>
            <a:r>
              <a:rPr lang="en-GB" dirty="0" smtClean="0"/>
              <a:t>Social bonds</a:t>
            </a:r>
          </a:p>
          <a:p>
            <a:r>
              <a:rPr lang="en-GB" dirty="0" smtClean="0"/>
              <a:t>Political bonds</a:t>
            </a:r>
          </a:p>
          <a:p>
            <a:r>
              <a:rPr lang="en-GB" dirty="0" smtClean="0"/>
              <a:t>Religious bonds</a:t>
            </a:r>
          </a:p>
          <a:p>
            <a:r>
              <a:rPr lang="en-GB" dirty="0" smtClean="0"/>
              <a:t>Ethic bonds</a:t>
            </a:r>
            <a:endParaRPr lang="en-GB" dirty="0"/>
          </a:p>
          <a:p>
            <a:pPr>
              <a:buNone/>
            </a:pPr>
            <a:endParaRPr lang="en-GB" dirty="0" smtClean="0"/>
          </a:p>
          <a:p>
            <a:pPr>
              <a:buNone/>
            </a:pPr>
            <a:r>
              <a:rPr lang="en-GB" dirty="0" smtClean="0"/>
              <a:t>A German Nation or a Russian Nation is unified around the German or the Russian language</a:t>
            </a:r>
            <a:r>
              <a:rPr lang="en-US" dirty="0" smtClean="0"/>
              <a:t> respectively.</a:t>
            </a:r>
            <a:r>
              <a:rPr lang="en-GB" dirty="0" smtClean="0"/>
              <a:t> </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Bell’s Criteria</a:t>
            </a:r>
            <a:endParaRPr lang="en-US" dirty="0"/>
          </a:p>
        </p:txBody>
      </p:sp>
      <p:sp>
        <p:nvSpPr>
          <p:cNvPr id="3" name="2 - Θέση περιεχομένου"/>
          <p:cNvSpPr>
            <a:spLocks noGrp="1"/>
          </p:cNvSpPr>
          <p:nvPr>
            <p:ph idx="1"/>
          </p:nvPr>
        </p:nvSpPr>
        <p:spPr>
          <a:ln w="117475" cap="rnd" cmpd="thinThick">
            <a:solidFill>
              <a:srgbClr val="00B0F0"/>
            </a:solidFill>
            <a:prstDash val="sysDash"/>
            <a:round/>
          </a:ln>
        </p:spPr>
        <p:txBody>
          <a:bodyPr/>
          <a:lstStyle/>
          <a:p>
            <a:r>
              <a:rPr lang="en-US" b="1" dirty="0" smtClean="0">
                <a:solidFill>
                  <a:srgbClr val="FF0000"/>
                </a:solidFill>
              </a:rPr>
              <a:t>Standardization.</a:t>
            </a:r>
          </a:p>
          <a:p>
            <a:r>
              <a:rPr lang="en-US" b="1" dirty="0" smtClean="0">
                <a:solidFill>
                  <a:srgbClr val="FF0000"/>
                </a:solidFill>
              </a:rPr>
              <a:t>Vitality</a:t>
            </a:r>
          </a:p>
          <a:p>
            <a:r>
              <a:rPr lang="en-US" b="1" dirty="0" smtClean="0">
                <a:solidFill>
                  <a:srgbClr val="FF0000"/>
                </a:solidFill>
              </a:rPr>
              <a:t>Historicity</a:t>
            </a:r>
          </a:p>
          <a:p>
            <a:r>
              <a:rPr lang="en-US" b="1" dirty="0" smtClean="0">
                <a:solidFill>
                  <a:srgbClr val="FF0000"/>
                </a:solidFill>
              </a:rPr>
              <a:t>Autonomy</a:t>
            </a:r>
          </a:p>
          <a:p>
            <a:r>
              <a:rPr lang="en-US" dirty="0" smtClean="0"/>
              <a:t>Reduction</a:t>
            </a:r>
          </a:p>
          <a:p>
            <a:r>
              <a:rPr lang="en-US" dirty="0" smtClean="0"/>
              <a:t>Mixture</a:t>
            </a:r>
          </a:p>
          <a:p>
            <a:r>
              <a:rPr lang="en-US" i="1" dirty="0" smtClean="0"/>
              <a:t>De facto </a:t>
            </a:r>
            <a:r>
              <a:rPr lang="en-US" dirty="0" smtClean="0"/>
              <a:t>forms</a:t>
            </a:r>
            <a:endParaRPr lang="en-US" i="1" dirty="0" smtClean="0"/>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GB" dirty="0" smtClean="0"/>
              <a:t>Autonomy</a:t>
            </a:r>
            <a:endParaRPr lang="en-GB" dirty="0"/>
          </a:p>
        </p:txBody>
      </p:sp>
      <p:sp>
        <p:nvSpPr>
          <p:cNvPr id="3" name="2 - Θέση περιεχομένου"/>
          <p:cNvSpPr>
            <a:spLocks noGrp="1"/>
          </p:cNvSpPr>
          <p:nvPr>
            <p:ph idx="1"/>
          </p:nvPr>
        </p:nvSpPr>
        <p:spPr/>
        <p:txBody>
          <a:bodyPr>
            <a:normAutofit/>
          </a:bodyPr>
          <a:lstStyle/>
          <a:p>
            <a:r>
              <a:rPr lang="en-GB" dirty="0" smtClean="0"/>
              <a:t>A language must be felt by its speakers to be different form other languages </a:t>
            </a:r>
            <a:r>
              <a:rPr lang="en-GB" dirty="0" smtClean="0">
                <a:sym typeface="Wingdings" pitchFamily="2" charset="2"/>
              </a:rPr>
              <a:t> A subjective criterion.</a:t>
            </a:r>
          </a:p>
          <a:p>
            <a:r>
              <a:rPr lang="en-GB" dirty="0" smtClean="0">
                <a:sym typeface="Wingdings" pitchFamily="2" charset="2"/>
              </a:rPr>
              <a:t>Ukrainians say their language is quit different from Russian.</a:t>
            </a:r>
          </a:p>
          <a:p>
            <a:r>
              <a:rPr lang="en-GB" dirty="0" smtClean="0">
                <a:sym typeface="Wingdings" pitchFamily="2" charset="2"/>
              </a:rPr>
              <a:t>Some speakers of African American Vernacular English (AAVE) say they speak a different language not English.</a:t>
            </a:r>
          </a:p>
          <a:p>
            <a:r>
              <a:rPr lang="en-GB" dirty="0" smtClean="0">
                <a:sym typeface="Wingdings" pitchFamily="2" charset="2"/>
              </a:rPr>
              <a:t>BUT: The speakers of Mandarin and Cantonese say they speak the same language “Chinese”.</a:t>
            </a:r>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45</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Bell’s Criteria</a:t>
            </a:r>
            <a:endParaRPr lang="en-US" dirty="0"/>
          </a:p>
        </p:txBody>
      </p:sp>
      <p:sp>
        <p:nvSpPr>
          <p:cNvPr id="3" name="2 - Θέση περιεχομένου"/>
          <p:cNvSpPr>
            <a:spLocks noGrp="1"/>
          </p:cNvSpPr>
          <p:nvPr>
            <p:ph idx="1"/>
          </p:nvPr>
        </p:nvSpPr>
        <p:spPr>
          <a:ln w="117475" cap="rnd" cmpd="thinThick">
            <a:solidFill>
              <a:srgbClr val="00B0F0"/>
            </a:solidFill>
            <a:prstDash val="sysDash"/>
            <a:round/>
          </a:ln>
        </p:spPr>
        <p:txBody>
          <a:bodyPr/>
          <a:lstStyle/>
          <a:p>
            <a:r>
              <a:rPr lang="en-US" b="1" dirty="0" smtClean="0">
                <a:solidFill>
                  <a:srgbClr val="FF0000"/>
                </a:solidFill>
              </a:rPr>
              <a:t>Standardization.</a:t>
            </a:r>
          </a:p>
          <a:p>
            <a:r>
              <a:rPr lang="en-US" b="1" dirty="0" smtClean="0">
                <a:solidFill>
                  <a:srgbClr val="FF0000"/>
                </a:solidFill>
              </a:rPr>
              <a:t>Vitality</a:t>
            </a:r>
          </a:p>
          <a:p>
            <a:r>
              <a:rPr lang="en-US" b="1" dirty="0" smtClean="0">
                <a:solidFill>
                  <a:srgbClr val="FF0000"/>
                </a:solidFill>
              </a:rPr>
              <a:t>Historicity</a:t>
            </a:r>
          </a:p>
          <a:p>
            <a:r>
              <a:rPr lang="en-US" b="1" dirty="0" smtClean="0">
                <a:solidFill>
                  <a:srgbClr val="FF0000"/>
                </a:solidFill>
              </a:rPr>
              <a:t>Autonomy</a:t>
            </a:r>
          </a:p>
          <a:p>
            <a:r>
              <a:rPr lang="en-US" b="1" dirty="0" smtClean="0">
                <a:solidFill>
                  <a:srgbClr val="FF0000"/>
                </a:solidFill>
              </a:rPr>
              <a:t>Reduction</a:t>
            </a:r>
          </a:p>
          <a:p>
            <a:r>
              <a:rPr lang="en-US" dirty="0" smtClean="0"/>
              <a:t>Mixture</a:t>
            </a:r>
          </a:p>
          <a:p>
            <a:r>
              <a:rPr lang="en-US" i="1" dirty="0" smtClean="0"/>
              <a:t>De facto </a:t>
            </a:r>
            <a:r>
              <a:rPr lang="en-US" dirty="0" smtClean="0"/>
              <a:t>forms</a:t>
            </a:r>
            <a:endParaRPr lang="en-US" i="1" dirty="0" smtClean="0"/>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46</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GB" dirty="0" smtClean="0"/>
              <a:t>Reduction</a:t>
            </a:r>
            <a:endParaRPr lang="en-GB" dirty="0"/>
          </a:p>
        </p:txBody>
      </p:sp>
      <p:sp>
        <p:nvSpPr>
          <p:cNvPr id="3" name="2 - Θέση περιεχομένου"/>
          <p:cNvSpPr>
            <a:spLocks noGrp="1"/>
          </p:cNvSpPr>
          <p:nvPr>
            <p:ph idx="1"/>
          </p:nvPr>
        </p:nvSpPr>
        <p:spPr/>
        <p:txBody>
          <a:bodyPr>
            <a:normAutofit/>
          </a:bodyPr>
          <a:lstStyle/>
          <a:p>
            <a:r>
              <a:rPr lang="en-GB" dirty="0" smtClean="0"/>
              <a:t>A particular variety may be regarded as a sub-variety rather than as an independent entity.</a:t>
            </a:r>
          </a:p>
          <a:p>
            <a:pPr algn="just"/>
            <a:r>
              <a:rPr lang="en-US" dirty="0" smtClean="0"/>
              <a:t>The reduction may exist in different spheres, e.g., lacking a writing system, restrictions as to its functions, a smaller lexicon (cf. use in science, literature etc.). In these cases, the speakers would  be aware that they are not speaking a ‘full’ language.</a:t>
            </a:r>
            <a:endParaRPr lang="en-GB" dirty="0" smtClean="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47</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Bell’s Criteria</a:t>
            </a:r>
            <a:endParaRPr lang="en-US" dirty="0"/>
          </a:p>
        </p:txBody>
      </p:sp>
      <p:sp>
        <p:nvSpPr>
          <p:cNvPr id="3" name="2 - Θέση περιεχομένου"/>
          <p:cNvSpPr>
            <a:spLocks noGrp="1"/>
          </p:cNvSpPr>
          <p:nvPr>
            <p:ph idx="1"/>
          </p:nvPr>
        </p:nvSpPr>
        <p:spPr>
          <a:ln w="117475" cap="rnd" cmpd="thinThick">
            <a:solidFill>
              <a:srgbClr val="00B0F0"/>
            </a:solidFill>
            <a:prstDash val="sysDash"/>
            <a:round/>
          </a:ln>
        </p:spPr>
        <p:txBody>
          <a:bodyPr/>
          <a:lstStyle/>
          <a:p>
            <a:r>
              <a:rPr lang="en-US" b="1" dirty="0" smtClean="0">
                <a:solidFill>
                  <a:srgbClr val="FF0000"/>
                </a:solidFill>
              </a:rPr>
              <a:t>Standardization.</a:t>
            </a:r>
          </a:p>
          <a:p>
            <a:r>
              <a:rPr lang="en-US" b="1" dirty="0" smtClean="0">
                <a:solidFill>
                  <a:srgbClr val="FF0000"/>
                </a:solidFill>
              </a:rPr>
              <a:t>Vitality</a:t>
            </a:r>
          </a:p>
          <a:p>
            <a:r>
              <a:rPr lang="en-US" b="1" dirty="0" smtClean="0">
                <a:solidFill>
                  <a:srgbClr val="FF0000"/>
                </a:solidFill>
              </a:rPr>
              <a:t>Historicity</a:t>
            </a:r>
          </a:p>
          <a:p>
            <a:r>
              <a:rPr lang="en-US" b="1" dirty="0" smtClean="0">
                <a:solidFill>
                  <a:srgbClr val="FF0000"/>
                </a:solidFill>
              </a:rPr>
              <a:t>Autonomy</a:t>
            </a:r>
          </a:p>
          <a:p>
            <a:r>
              <a:rPr lang="en-US" b="1" dirty="0" smtClean="0">
                <a:solidFill>
                  <a:srgbClr val="FF0000"/>
                </a:solidFill>
              </a:rPr>
              <a:t>Reduction</a:t>
            </a:r>
          </a:p>
          <a:p>
            <a:r>
              <a:rPr lang="en-US" b="1" dirty="0" smtClean="0">
                <a:solidFill>
                  <a:srgbClr val="FF0000"/>
                </a:solidFill>
              </a:rPr>
              <a:t>Mixture</a:t>
            </a:r>
          </a:p>
          <a:p>
            <a:r>
              <a:rPr lang="en-US" i="1" dirty="0" smtClean="0"/>
              <a:t>De facto </a:t>
            </a:r>
            <a:r>
              <a:rPr lang="en-US" dirty="0" smtClean="0"/>
              <a:t>forms</a:t>
            </a:r>
            <a:endParaRPr lang="en-US" i="1" dirty="0" smtClean="0"/>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GB" dirty="0" smtClean="0"/>
              <a:t>Mixture</a:t>
            </a:r>
            <a:endParaRPr lang="en-GB" dirty="0"/>
          </a:p>
        </p:txBody>
      </p:sp>
      <p:sp>
        <p:nvSpPr>
          <p:cNvPr id="3" name="2 - Θέση περιεχομένου"/>
          <p:cNvSpPr>
            <a:spLocks noGrp="1"/>
          </p:cNvSpPr>
          <p:nvPr>
            <p:ph idx="1"/>
          </p:nvPr>
        </p:nvSpPr>
        <p:spPr/>
        <p:txBody>
          <a:bodyPr>
            <a:normAutofit fontScale="92500" lnSpcReduction="10000"/>
          </a:bodyPr>
          <a:lstStyle/>
          <a:p>
            <a:pPr algn="just"/>
            <a:r>
              <a:rPr lang="en-US" dirty="0" smtClean="0"/>
              <a:t>‘Mixture’ refers to the feelings speakers have about the ‘purity’ of their language. Bell (1976) explains that this involves knowing whether the language makes use mostly of its own items and structures, rather than having extensive borrowing or adaptation. </a:t>
            </a:r>
          </a:p>
          <a:p>
            <a:pPr algn="just"/>
            <a:r>
              <a:rPr lang="en-US" dirty="0" smtClean="0"/>
              <a:t>Purity is more important to some language speakers (e.g. French, German) than others (e.g. English); it may be a symbol of uniqueness (Romaine 2000). </a:t>
            </a:r>
          </a:p>
          <a:p>
            <a:pPr algn="just"/>
            <a:r>
              <a:rPr lang="en-US" dirty="0" smtClean="0"/>
              <a:t>One obvious example of mixture is creoles and pidgins, whose speakers often feel that the varieties are ‘neither one thing nor another, but rather are debased, deficient, degenerate, or marginal varieties of some other standard language’ (</a:t>
            </a:r>
            <a:r>
              <a:rPr lang="en-US" dirty="0" err="1" smtClean="0"/>
              <a:t>Wardhaugh</a:t>
            </a:r>
            <a:r>
              <a:rPr lang="en-US" dirty="0" smtClean="0"/>
              <a:t> 2000:35).</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49</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Haugen (1966)</a:t>
            </a:r>
            <a:endParaRPr lang="en-US" dirty="0"/>
          </a:p>
        </p:txBody>
      </p:sp>
      <p:sp>
        <p:nvSpPr>
          <p:cNvPr id="3" name="2 - Θέση περιεχομένου"/>
          <p:cNvSpPr>
            <a:spLocks noGrp="1"/>
          </p:cNvSpPr>
          <p:nvPr>
            <p:ph idx="1"/>
          </p:nvPr>
        </p:nvSpPr>
        <p:spPr/>
        <p:txBody>
          <a:bodyPr>
            <a:normAutofit/>
          </a:bodyPr>
          <a:lstStyle/>
          <a:p>
            <a:r>
              <a:rPr lang="en-US" dirty="0" smtClean="0"/>
              <a:t>There is a great confusion in the use of the terms </a:t>
            </a:r>
            <a:r>
              <a:rPr lang="en-US" i="1" dirty="0" smtClean="0"/>
              <a:t>Language</a:t>
            </a:r>
            <a:r>
              <a:rPr lang="en-US" dirty="0" smtClean="0"/>
              <a:t> and </a:t>
            </a:r>
            <a:r>
              <a:rPr lang="en-US" i="1" dirty="0" smtClean="0"/>
              <a:t>Dialect</a:t>
            </a:r>
            <a:r>
              <a:rPr lang="en-US" dirty="0" smtClean="0"/>
              <a:t>.</a:t>
            </a:r>
          </a:p>
          <a:p>
            <a:r>
              <a:rPr lang="en-US" dirty="0" smtClean="0"/>
              <a:t>Ordinary people use these terms quite freely in speech; for them a dialect is almost certainly no more than a local non-prestigious (therefore powerless) variety of a real language.</a:t>
            </a:r>
          </a:p>
          <a:p>
            <a:r>
              <a:rPr lang="en-US" dirty="0" smtClean="0"/>
              <a:t>There are no linguistic criteria to differentiate between </a:t>
            </a:r>
            <a:r>
              <a:rPr lang="en-US" i="1" dirty="0" smtClean="0"/>
              <a:t>language</a:t>
            </a:r>
            <a:r>
              <a:rPr lang="en-US" dirty="0" smtClean="0"/>
              <a:t> and </a:t>
            </a:r>
            <a:r>
              <a:rPr lang="en-US" i="1" dirty="0" smtClean="0"/>
              <a:t>dialect</a:t>
            </a:r>
            <a:r>
              <a:rPr lang="en-US" dirty="0" smtClean="0"/>
              <a:t>.</a:t>
            </a:r>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Bell’s Criteria</a:t>
            </a:r>
            <a:endParaRPr lang="en-US" dirty="0"/>
          </a:p>
        </p:txBody>
      </p:sp>
      <p:sp>
        <p:nvSpPr>
          <p:cNvPr id="3" name="2 - Θέση περιεχομένου"/>
          <p:cNvSpPr>
            <a:spLocks noGrp="1"/>
          </p:cNvSpPr>
          <p:nvPr>
            <p:ph idx="1"/>
          </p:nvPr>
        </p:nvSpPr>
        <p:spPr>
          <a:ln w="117475" cap="rnd" cmpd="thinThick">
            <a:solidFill>
              <a:srgbClr val="00B0F0"/>
            </a:solidFill>
            <a:prstDash val="sysDash"/>
            <a:round/>
          </a:ln>
        </p:spPr>
        <p:txBody>
          <a:bodyPr/>
          <a:lstStyle/>
          <a:p>
            <a:r>
              <a:rPr lang="en-US" b="1" dirty="0" smtClean="0">
                <a:solidFill>
                  <a:srgbClr val="FF0000"/>
                </a:solidFill>
              </a:rPr>
              <a:t>Standardization.</a:t>
            </a:r>
          </a:p>
          <a:p>
            <a:r>
              <a:rPr lang="en-US" b="1" dirty="0" smtClean="0">
                <a:solidFill>
                  <a:srgbClr val="FF0000"/>
                </a:solidFill>
              </a:rPr>
              <a:t>Vitality</a:t>
            </a:r>
          </a:p>
          <a:p>
            <a:r>
              <a:rPr lang="en-US" b="1" dirty="0" smtClean="0">
                <a:solidFill>
                  <a:srgbClr val="FF0000"/>
                </a:solidFill>
              </a:rPr>
              <a:t>Historicity</a:t>
            </a:r>
          </a:p>
          <a:p>
            <a:r>
              <a:rPr lang="en-US" b="1" dirty="0" smtClean="0">
                <a:solidFill>
                  <a:srgbClr val="FF0000"/>
                </a:solidFill>
              </a:rPr>
              <a:t>Autonomy</a:t>
            </a:r>
          </a:p>
          <a:p>
            <a:r>
              <a:rPr lang="en-US" b="1" dirty="0" smtClean="0">
                <a:solidFill>
                  <a:srgbClr val="FF0000"/>
                </a:solidFill>
              </a:rPr>
              <a:t>Reduction</a:t>
            </a:r>
          </a:p>
          <a:p>
            <a:r>
              <a:rPr lang="en-US" b="1" dirty="0" smtClean="0">
                <a:solidFill>
                  <a:srgbClr val="FF0000"/>
                </a:solidFill>
              </a:rPr>
              <a:t>Mixture</a:t>
            </a:r>
          </a:p>
          <a:p>
            <a:r>
              <a:rPr lang="en-US" b="1" i="1" dirty="0" smtClean="0">
                <a:solidFill>
                  <a:srgbClr val="FF0000"/>
                </a:solidFill>
              </a:rPr>
              <a:t>De facto </a:t>
            </a:r>
            <a:r>
              <a:rPr lang="en-US" b="1" dirty="0" smtClean="0">
                <a:solidFill>
                  <a:srgbClr val="FF0000"/>
                </a:solidFill>
              </a:rPr>
              <a:t>forms</a:t>
            </a:r>
            <a:endParaRPr lang="en-US" b="1" i="1" dirty="0" smtClean="0">
              <a:solidFill>
                <a:srgbClr val="FF0000"/>
              </a:solidFill>
            </a:endParaRPr>
          </a:p>
          <a:p>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GB" dirty="0" smtClean="0"/>
              <a:t>De facto Norms</a:t>
            </a:r>
            <a:endParaRPr lang="en-GB" dirty="0"/>
          </a:p>
        </p:txBody>
      </p:sp>
      <p:sp>
        <p:nvSpPr>
          <p:cNvPr id="3" name="2 - Θέση περιεχομένου"/>
          <p:cNvSpPr>
            <a:spLocks noGrp="1"/>
          </p:cNvSpPr>
          <p:nvPr>
            <p:ph idx="1"/>
          </p:nvPr>
        </p:nvSpPr>
        <p:spPr/>
        <p:txBody>
          <a:bodyPr>
            <a:normAutofit lnSpcReduction="10000"/>
          </a:bodyPr>
          <a:lstStyle/>
          <a:p>
            <a:pPr algn="just"/>
            <a:r>
              <a:rPr lang="en-US" dirty="0" smtClean="0"/>
              <a:t>Having de facto norms refers to the feeling that many speakers have that there are both ‘</a:t>
            </a:r>
            <a:r>
              <a:rPr lang="en-US" b="1" dirty="0" smtClean="0">
                <a:solidFill>
                  <a:srgbClr val="FF0000"/>
                </a:solidFill>
              </a:rPr>
              <a:t>good</a:t>
            </a:r>
            <a:r>
              <a:rPr lang="en-US" dirty="0" smtClean="0"/>
              <a:t>’ speakers and ‘</a:t>
            </a:r>
            <a:r>
              <a:rPr lang="en-US" b="1" dirty="0" smtClean="0">
                <a:solidFill>
                  <a:srgbClr val="FF0000"/>
                </a:solidFill>
              </a:rPr>
              <a:t>poor</a:t>
            </a:r>
            <a:r>
              <a:rPr lang="en-US" dirty="0" smtClean="0"/>
              <a:t>’ speakers and that the good speakers represent the norms of proper usage. Sometimes this means focusing on one particular sub-variety as representing the ‘best’ usage. (</a:t>
            </a:r>
            <a:r>
              <a:rPr lang="en-US" dirty="0" err="1" smtClean="0"/>
              <a:t>Wardhaugh</a:t>
            </a:r>
            <a:r>
              <a:rPr lang="en-US" dirty="0" smtClean="0"/>
              <a:t> 2000:35) .</a:t>
            </a:r>
          </a:p>
          <a:p>
            <a:pPr algn="just"/>
            <a:r>
              <a:rPr lang="en-US" dirty="0" smtClean="0"/>
              <a:t>This factor is an attempt to account for the ‘</a:t>
            </a:r>
            <a:r>
              <a:rPr lang="en-US" b="1" dirty="0" smtClean="0">
                <a:solidFill>
                  <a:srgbClr val="FF0000"/>
                </a:solidFill>
              </a:rPr>
              <a:t>informal</a:t>
            </a:r>
            <a:r>
              <a:rPr lang="en-US" dirty="0" smtClean="0"/>
              <a:t>’ or ‘</a:t>
            </a:r>
            <a:r>
              <a:rPr lang="en-US" b="1" dirty="0" smtClean="0">
                <a:solidFill>
                  <a:srgbClr val="FF0000"/>
                </a:solidFill>
              </a:rPr>
              <a:t>partial</a:t>
            </a:r>
            <a:r>
              <a:rPr lang="en-US" dirty="0" smtClean="0"/>
              <a:t>’ standardization found in some language varieties that have not achieved full language status. In these cases, there are norms which may not be codified, but which are accepted by the  community at large (or vice versa). This leads to ‘increased uniformity of usage through dialect </a:t>
            </a:r>
            <a:r>
              <a:rPr lang="en-US" dirty="0" err="1" smtClean="0"/>
              <a:t>levelling</a:t>
            </a:r>
            <a:r>
              <a:rPr lang="en-US" dirty="0" smtClean="0"/>
              <a:t>’ (Stewart 1968:534).</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US" dirty="0"/>
          </a:p>
        </p:txBody>
      </p:sp>
      <p:sp>
        <p:nvSpPr>
          <p:cNvPr id="3" name="2 - Θέση περιεχομένου"/>
          <p:cNvSpPr>
            <a:spLocks noGrp="1"/>
          </p:cNvSpPr>
          <p:nvPr>
            <p:ph idx="1"/>
          </p:nvPr>
        </p:nvSpPr>
        <p:spPr/>
        <p:txBody>
          <a:bodyPr/>
          <a:lstStyle/>
          <a:p>
            <a:r>
              <a:rPr lang="en-US" dirty="0" smtClean="0"/>
              <a:t>Language and Dialect when used show something: </a:t>
            </a:r>
          </a:p>
          <a:p>
            <a:pPr algn="ctr">
              <a:buNone/>
            </a:pPr>
            <a:r>
              <a:rPr lang="en-US" b="1" dirty="0" smtClean="0">
                <a:solidFill>
                  <a:srgbClr val="FF0000"/>
                </a:solidFill>
              </a:rPr>
              <a:t>Power and Solidarity</a:t>
            </a:r>
          </a:p>
          <a:p>
            <a:pPr>
              <a:buNone/>
            </a:pPr>
            <a:endParaRPr lang="en-US" dirty="0" smtClean="0"/>
          </a:p>
          <a:p>
            <a:r>
              <a:rPr lang="en-US" dirty="0" smtClean="0"/>
              <a:t>And have a kind of a</a:t>
            </a:r>
            <a:r>
              <a:rPr lang="en-US" b="1" dirty="0" smtClean="0"/>
              <a:t> prestige:</a:t>
            </a:r>
          </a:p>
          <a:p>
            <a:pPr>
              <a:buNone/>
            </a:pPr>
            <a:r>
              <a:rPr lang="en-US" dirty="0" smtClean="0"/>
              <a:t> </a:t>
            </a:r>
          </a:p>
          <a:p>
            <a:pPr algn="ctr">
              <a:buNone/>
            </a:pPr>
            <a:r>
              <a:rPr lang="en-US" b="1" dirty="0" smtClean="0">
                <a:solidFill>
                  <a:srgbClr val="FF0000"/>
                </a:solidFill>
              </a:rPr>
              <a:t>Overt and Covert</a:t>
            </a:r>
            <a:endParaRPr lang="en-US" b="1" dirty="0">
              <a:solidFill>
                <a:srgbClr val="FF0000"/>
              </a:solidFill>
            </a:endParaRPr>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n-GB" i="1" dirty="0" err="1" smtClean="0"/>
              <a:t>koiné</a:t>
            </a:r>
            <a:r>
              <a:rPr lang="en-GB" dirty="0" smtClean="0"/>
              <a:t> and </a:t>
            </a:r>
            <a:r>
              <a:rPr lang="en-GB" i="1" dirty="0" smtClean="0"/>
              <a:t>Vernacular</a:t>
            </a:r>
            <a:endParaRPr lang="en-GB" i="1" dirty="0"/>
          </a:p>
        </p:txBody>
      </p:sp>
      <p:sp>
        <p:nvSpPr>
          <p:cNvPr id="3" name="2 - Θέση περιεχομένου"/>
          <p:cNvSpPr>
            <a:spLocks noGrp="1"/>
          </p:cNvSpPr>
          <p:nvPr>
            <p:ph idx="1"/>
          </p:nvPr>
        </p:nvSpPr>
        <p:spPr/>
        <p:txBody>
          <a:bodyPr/>
          <a:lstStyle/>
          <a:p>
            <a:pPr algn="just"/>
            <a:r>
              <a:rPr lang="en-GB" dirty="0" smtClean="0"/>
              <a:t>A </a:t>
            </a:r>
            <a:r>
              <a:rPr lang="en-GB" i="1" dirty="0" err="1" smtClean="0"/>
              <a:t>koiné</a:t>
            </a:r>
            <a:r>
              <a:rPr lang="en-GB" dirty="0" smtClean="0"/>
              <a:t> is ‘a form of speech shared by people of different vernacular—though for some of them the </a:t>
            </a:r>
            <a:r>
              <a:rPr lang="en-GB" i="1" dirty="0" err="1" smtClean="0"/>
              <a:t>koiné</a:t>
            </a:r>
            <a:r>
              <a:rPr lang="en-GB" i="1" dirty="0" smtClean="0"/>
              <a:t> </a:t>
            </a:r>
            <a:r>
              <a:rPr lang="en-GB" dirty="0" smtClean="0"/>
              <a:t> itself may be their vernacular.’</a:t>
            </a:r>
          </a:p>
          <a:p>
            <a:pPr algn="just"/>
            <a:r>
              <a:rPr lang="en-GB" dirty="0" smtClean="0"/>
              <a:t>Hindi</a:t>
            </a:r>
          </a:p>
          <a:p>
            <a:pPr algn="just"/>
            <a:r>
              <a:rPr lang="en-GB" dirty="0" smtClean="0"/>
              <a:t>Vulgar Latin</a:t>
            </a:r>
          </a:p>
          <a:p>
            <a:pPr algn="just"/>
            <a:r>
              <a:rPr lang="en-GB" dirty="0" smtClean="0"/>
              <a:t>Greek </a:t>
            </a:r>
            <a:r>
              <a:rPr lang="en-GB" dirty="0" err="1" smtClean="0"/>
              <a:t>koiné</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variety</a:t>
            </a:r>
            <a:endParaRPr lang="en-US" dirty="0"/>
          </a:p>
        </p:txBody>
      </p:sp>
      <p:sp>
        <p:nvSpPr>
          <p:cNvPr id="3" name="2 - Θέση περιεχομένου"/>
          <p:cNvSpPr>
            <a:spLocks noGrp="1"/>
          </p:cNvSpPr>
          <p:nvPr>
            <p:ph idx="1"/>
          </p:nvPr>
        </p:nvSpPr>
        <p:spPr/>
        <p:txBody>
          <a:bodyPr>
            <a:normAutofit/>
          </a:bodyPr>
          <a:lstStyle/>
          <a:p>
            <a:pPr algn="just"/>
            <a:r>
              <a:rPr lang="en-US" dirty="0" smtClean="0">
                <a:sym typeface="Wingdings"/>
              </a:rPr>
              <a:t>Hudson ‘a set of linguistic items with </a:t>
            </a:r>
            <a:r>
              <a:rPr lang="en-US" b="1" i="1" dirty="0" smtClean="0">
                <a:solidFill>
                  <a:srgbClr val="FF0000"/>
                </a:solidFill>
                <a:sym typeface="Wingdings"/>
              </a:rPr>
              <a:t>similar</a:t>
            </a:r>
            <a:r>
              <a:rPr lang="en-US" dirty="0" smtClean="0">
                <a:sym typeface="Wingdings"/>
              </a:rPr>
              <a:t> distribution’.</a:t>
            </a:r>
          </a:p>
          <a:p>
            <a:pPr algn="just"/>
            <a:r>
              <a:rPr lang="en-US" dirty="0" smtClean="0">
                <a:sym typeface="Wingdings"/>
              </a:rPr>
              <a:t>Similar is unspecified so we can use the term to refer to the following diverse voices as varieties:</a:t>
            </a:r>
          </a:p>
          <a:p>
            <a:pPr algn="just"/>
            <a:r>
              <a:rPr lang="en-US" dirty="0" smtClean="0">
                <a:sym typeface="Wingdings"/>
              </a:rPr>
              <a:t>Standard English, Cockney, lower-class New York City speech, legalese, cocktail party talk, English of football commentaries etc.</a:t>
            </a:r>
          </a:p>
          <a:p>
            <a:pPr algn="just"/>
            <a:r>
              <a:rPr lang="en-US" dirty="0" smtClean="0">
                <a:sym typeface="Wingdings"/>
              </a:rPr>
              <a:t>We can treat even all the languages of some multilingual speaker, or community a single variety, since all the linguistic items concerned have a similar social distribution.</a:t>
            </a:r>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n-US" dirty="0" smtClean="0"/>
              <a:t>Variety Fergusson</a:t>
            </a:r>
            <a:endParaRPr lang="en-US" dirty="0"/>
          </a:p>
        </p:txBody>
      </p:sp>
      <p:sp>
        <p:nvSpPr>
          <p:cNvPr id="3" name="2 - Θέση περιεχομένου"/>
          <p:cNvSpPr>
            <a:spLocks noGrp="1"/>
          </p:cNvSpPr>
          <p:nvPr>
            <p:ph idx="1"/>
          </p:nvPr>
        </p:nvSpPr>
        <p:spPr/>
        <p:txBody>
          <a:bodyPr/>
          <a:lstStyle/>
          <a:p>
            <a:pPr>
              <a:buNone/>
            </a:pPr>
            <a:r>
              <a:rPr lang="en-US" dirty="0" smtClean="0"/>
              <a:t>Any body of human speech patterns which is sufficiently </a:t>
            </a:r>
            <a:r>
              <a:rPr lang="en-US" b="1" i="1" dirty="0" smtClean="0"/>
              <a:t>homogeneous</a:t>
            </a:r>
            <a:r>
              <a:rPr lang="en-US" dirty="0" smtClean="0"/>
              <a:t> to be analyzed by available techniques of synchronic description and which has a sufficiently large repertory of elements and their arrangements or processes with broad enough semantic scope to function in all formal contexts of communication.</a:t>
            </a:r>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55</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US" dirty="0"/>
          </a:p>
        </p:txBody>
      </p:sp>
      <p:sp>
        <p:nvSpPr>
          <p:cNvPr id="3" name="2 - Θέση περιεχομένου"/>
          <p:cNvSpPr>
            <a:spLocks noGrp="1"/>
          </p:cNvSpPr>
          <p:nvPr>
            <p:ph idx="1"/>
          </p:nvPr>
        </p:nvSpPr>
        <p:spPr/>
        <p:txBody>
          <a:bodyPr/>
          <a:lstStyle/>
          <a:p>
            <a:r>
              <a:rPr lang="en-US" dirty="0" smtClean="0"/>
              <a:t>Just use the term in the broad meaning without further specifications: </a:t>
            </a:r>
            <a:r>
              <a:rPr lang="en-US" dirty="0"/>
              <a:t> </a:t>
            </a:r>
            <a:endParaRPr lang="en-US" dirty="0" smtClean="0"/>
          </a:p>
          <a:p>
            <a:pPr>
              <a:buNone/>
            </a:pPr>
            <a:endParaRPr lang="en-US" dirty="0"/>
          </a:p>
          <a:p>
            <a:pPr>
              <a:buNone/>
            </a:pPr>
            <a:r>
              <a:rPr lang="en-US" dirty="0" smtClean="0"/>
              <a:t>”speech which </a:t>
            </a:r>
            <a:r>
              <a:rPr lang="en-US" dirty="0"/>
              <a:t>differs in some way from others of the same general class or </a:t>
            </a:r>
            <a:r>
              <a:rPr lang="en-US" dirty="0" smtClean="0"/>
              <a:t>sort”.</a:t>
            </a:r>
            <a:endParaRPr lang="en-US"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56</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 Θέση ημερομηνίας"/>
          <p:cNvSpPr>
            <a:spLocks noGrp="1"/>
          </p:cNvSpPr>
          <p:nvPr>
            <p:ph type="dt" sz="half" idx="10"/>
          </p:nvPr>
        </p:nvSpPr>
        <p:spPr/>
        <p:txBody>
          <a:bodyPr/>
          <a:lstStyle/>
          <a:p>
            <a:r>
              <a:rPr lang="en-US" smtClean="0"/>
              <a:t>Languages and Varieties</a:t>
            </a:r>
            <a:endParaRPr lang="en-US" dirty="0"/>
          </a:p>
        </p:txBody>
      </p:sp>
      <p:sp>
        <p:nvSpPr>
          <p:cNvPr id="7" name="6 - Θέση αριθμού διαφάνειας"/>
          <p:cNvSpPr>
            <a:spLocks noGrp="1"/>
          </p:cNvSpPr>
          <p:nvPr>
            <p:ph type="sldNum" sz="quarter" idx="12"/>
          </p:nvPr>
        </p:nvSpPr>
        <p:spPr/>
        <p:txBody>
          <a:bodyPr/>
          <a:lstStyle/>
          <a:p>
            <a:fld id="{7734B93D-6301-4619-9276-C94011479A7B}" type="slidenum">
              <a:rPr lang="en-US" smtClean="0"/>
              <a:pPr/>
              <a:t>57</a:t>
            </a:fld>
            <a:endParaRPr lang="en-US" dirty="0"/>
          </a:p>
        </p:txBody>
      </p:sp>
      <p:pic>
        <p:nvPicPr>
          <p:cNvPr id="47106" name="Picture 2"/>
          <p:cNvPicPr>
            <a:picLocks noChangeAspect="1" noChangeArrowheads="1"/>
          </p:cNvPicPr>
          <p:nvPr/>
        </p:nvPicPr>
        <p:blipFill>
          <a:blip r:embed="rId2" cstate="print"/>
          <a:srcRect/>
          <a:stretch>
            <a:fillRect/>
          </a:stretch>
        </p:blipFill>
        <p:spPr bwMode="auto">
          <a:xfrm>
            <a:off x="1475656" y="548680"/>
            <a:ext cx="6514702" cy="630932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GB" dirty="0"/>
          </a:p>
        </p:txBody>
      </p:sp>
      <p:sp>
        <p:nvSpPr>
          <p:cNvPr id="3" name="2 - Θέση περιεχομένου"/>
          <p:cNvSpPr>
            <a:spLocks noGrp="1"/>
          </p:cNvSpPr>
          <p:nvPr>
            <p:ph idx="1"/>
          </p:nvPr>
        </p:nvSpPr>
        <p:spPr/>
        <p:txBody>
          <a:bodyPr/>
          <a:lstStyle/>
          <a:p>
            <a:pPr>
              <a:buNone/>
            </a:pPr>
            <a:r>
              <a:rPr lang="en-GB" dirty="0" smtClean="0">
                <a:sym typeface="Wingdings"/>
              </a:rPr>
              <a:t> </a:t>
            </a:r>
            <a:r>
              <a:rPr lang="en-GB" dirty="0" smtClean="0"/>
              <a:t> Ronald </a:t>
            </a:r>
            <a:r>
              <a:rPr lang="en-GB" dirty="0" err="1" smtClean="0"/>
              <a:t>Wardhaugh</a:t>
            </a:r>
            <a:r>
              <a:rPr lang="en-GB" dirty="0" smtClean="0"/>
              <a:t> (1986). An Introduction to Sociolinguistics. Oxford: Blackwell. </a:t>
            </a:r>
            <a:r>
              <a:rPr lang="en-GB" i="1" dirty="0" smtClean="0"/>
              <a:t>p</a:t>
            </a:r>
            <a:r>
              <a:rPr lang="en-GB" dirty="0" smtClean="0"/>
              <a:t>. 25-48 </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GB" dirty="0"/>
          </a:p>
        </p:txBody>
      </p:sp>
      <p:sp>
        <p:nvSpPr>
          <p:cNvPr id="3" name="2 - Θέση περιεχομένου"/>
          <p:cNvSpPr>
            <a:spLocks noGrp="1"/>
          </p:cNvSpPr>
          <p:nvPr>
            <p:ph idx="1"/>
          </p:nvPr>
        </p:nvSpPr>
        <p:spPr/>
        <p:txBody>
          <a:bodyPr/>
          <a:lstStyle/>
          <a:p>
            <a:pPr algn="ctr">
              <a:buNone/>
            </a:pPr>
            <a:endParaRPr lang="en-GB" dirty="0" smtClean="0"/>
          </a:p>
          <a:p>
            <a:pPr algn="ctr">
              <a:buNone/>
            </a:pPr>
            <a:endParaRPr lang="en-GB" dirty="0"/>
          </a:p>
          <a:p>
            <a:pPr algn="ctr">
              <a:buNone/>
            </a:pPr>
            <a:endParaRPr lang="en-GB" dirty="0" smtClean="0"/>
          </a:p>
          <a:p>
            <a:pPr algn="ctr">
              <a:buNone/>
            </a:pPr>
            <a:r>
              <a:rPr lang="en-GB" dirty="0" smtClean="0"/>
              <a:t>Thank you</a:t>
            </a:r>
            <a:endParaRPr lang="en-GB"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59</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The Indo-European Branches of the Language Tree"/>
          <p:cNvPicPr>
            <a:picLocks noChangeAspect="1" noChangeArrowheads="1"/>
          </p:cNvPicPr>
          <p:nvPr/>
        </p:nvPicPr>
        <p:blipFill>
          <a:blip r:embed="rId2" cstate="print"/>
          <a:srcRect/>
          <a:stretch>
            <a:fillRect/>
          </a:stretch>
        </p:blipFill>
        <p:spPr bwMode="auto">
          <a:xfrm>
            <a:off x="2051720" y="627190"/>
            <a:ext cx="5007539" cy="6230810"/>
          </a:xfrm>
          <a:prstGeom prst="rect">
            <a:avLst/>
          </a:prstGeom>
          <a:noFill/>
        </p:spPr>
      </p:pic>
      <p:sp>
        <p:nvSpPr>
          <p:cNvPr id="3" name="2 - Θέση ημερομηνίας"/>
          <p:cNvSpPr>
            <a:spLocks noGrp="1"/>
          </p:cNvSpPr>
          <p:nvPr>
            <p:ph type="dt" sz="half" idx="10"/>
          </p:nvPr>
        </p:nvSpPr>
        <p:spPr/>
        <p:txBody>
          <a:bodyPr/>
          <a:lstStyle/>
          <a:p>
            <a:r>
              <a:rPr lang="en-US" smtClean="0"/>
              <a:t>Languages and Varieties</a:t>
            </a:r>
            <a:endParaRPr lang="en-US" dirty="0"/>
          </a:p>
        </p:txBody>
      </p:sp>
      <p:sp>
        <p:nvSpPr>
          <p:cNvPr id="4" name="3 - Θέση αριθμού διαφάνειας"/>
          <p:cNvSpPr>
            <a:spLocks noGrp="1"/>
          </p:cNvSpPr>
          <p:nvPr>
            <p:ph type="sldNum" sz="quarter" idx="12"/>
          </p:nvPr>
        </p:nvSpPr>
        <p:spPr/>
        <p:txBody>
          <a:bodyPr/>
          <a:lstStyle/>
          <a:p>
            <a:fld id="{7734B93D-6301-4619-9276-C94011479A7B}" type="slidenum">
              <a:rPr lang="en-US" smtClean="0"/>
              <a:pPr/>
              <a:t>6</a:t>
            </a:fld>
            <a:endParaRPr lang="en-US" dirty="0"/>
          </a:p>
        </p:txBody>
      </p:sp>
      <p:sp>
        <p:nvSpPr>
          <p:cNvPr id="5" name="4 - TextBox"/>
          <p:cNvSpPr txBox="1"/>
          <p:nvPr/>
        </p:nvSpPr>
        <p:spPr>
          <a:xfrm rot="16200000">
            <a:off x="-2334953" y="3398720"/>
            <a:ext cx="6333785" cy="584775"/>
          </a:xfrm>
          <a:prstGeom prst="rect">
            <a:avLst/>
          </a:prstGeom>
          <a:noFill/>
        </p:spPr>
        <p:txBody>
          <a:bodyPr wrap="none" rtlCol="0">
            <a:spAutoFit/>
          </a:bodyPr>
          <a:lstStyle/>
          <a:p>
            <a:r>
              <a:rPr lang="en-US" sz="3200" dirty="0" smtClean="0">
                <a:solidFill>
                  <a:srgbClr val="FF0000"/>
                </a:solidFill>
                <a:effectLst>
                  <a:outerShdw blurRad="38100" dist="38100" dir="2700000" algn="tl">
                    <a:srgbClr val="000000">
                      <a:alpha val="43137"/>
                    </a:srgbClr>
                  </a:outerShdw>
                </a:effectLst>
              </a:rPr>
              <a:t>INDOEUROPEAN LANGUIAGES</a:t>
            </a:r>
            <a:endParaRPr lang="en-GB" sz="3200"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251520" y="332656"/>
            <a:ext cx="8229600" cy="1066800"/>
          </a:xfrm>
        </p:spPr>
        <p:txBody>
          <a:bodyPr/>
          <a:lstStyle/>
          <a:p>
            <a:r>
              <a:rPr lang="en-US" dirty="0" smtClean="0"/>
              <a:t>Greek Dialects</a:t>
            </a:r>
            <a:endParaRPr lang="en-US" dirty="0"/>
          </a:p>
        </p:txBody>
      </p:sp>
      <p:sp>
        <p:nvSpPr>
          <p:cNvPr id="12" name="11 - Θέση περιεχομένου"/>
          <p:cNvSpPr>
            <a:spLocks noGrp="1"/>
          </p:cNvSpPr>
          <p:nvPr>
            <p:ph idx="1"/>
          </p:nvPr>
        </p:nvSpPr>
        <p:spPr>
          <a:xfrm>
            <a:off x="323528" y="1844824"/>
            <a:ext cx="8229600" cy="3123792"/>
          </a:xfrm>
        </p:spPr>
        <p:txBody>
          <a:bodyPr numCol="2">
            <a:normAutofit fontScale="32500" lnSpcReduction="20000"/>
          </a:bodyPr>
          <a:lstStyle/>
          <a:p>
            <a:pPr>
              <a:buNone/>
            </a:pPr>
            <a:r>
              <a:rPr lang="en-GB" sz="3200" dirty="0" smtClean="0"/>
              <a:t>Western group: </a:t>
            </a:r>
            <a:r>
              <a:rPr lang="en-GB" sz="3200" b="1" dirty="0" smtClean="0"/>
              <a:t>  </a:t>
            </a:r>
          </a:p>
          <a:p>
            <a:r>
              <a:rPr lang="en-GB" sz="3200" b="1" dirty="0" smtClean="0"/>
              <a:t>Doric proper</a:t>
            </a:r>
          </a:p>
          <a:p>
            <a:r>
              <a:rPr lang="en-GB" sz="3200" b="1" dirty="0" smtClean="0"/>
              <a:t>Northwest Doric Greek</a:t>
            </a:r>
          </a:p>
          <a:p>
            <a:pPr>
              <a:buNone/>
            </a:pPr>
            <a:endParaRPr lang="en-GB" sz="3200" b="1" dirty="0" smtClean="0"/>
          </a:p>
          <a:p>
            <a:pPr>
              <a:buNone/>
            </a:pPr>
            <a:endParaRPr lang="en-GB" sz="3200" b="1" dirty="0" smtClean="0"/>
          </a:p>
          <a:p>
            <a:pPr>
              <a:buNone/>
            </a:pPr>
            <a:endParaRPr lang="en-GB" sz="3200" b="1" dirty="0" smtClean="0"/>
          </a:p>
          <a:p>
            <a:pPr>
              <a:buNone/>
            </a:pPr>
            <a:endParaRPr lang="en-GB" sz="3200" b="1" dirty="0" smtClean="0"/>
          </a:p>
          <a:p>
            <a:pPr>
              <a:buNone/>
            </a:pPr>
            <a:endParaRPr lang="en-GB" sz="3200" b="1" dirty="0" smtClean="0"/>
          </a:p>
          <a:p>
            <a:pPr>
              <a:buNone/>
            </a:pPr>
            <a:r>
              <a:rPr lang="en-GB" sz="3200" dirty="0" smtClean="0"/>
              <a:t>Central group:   </a:t>
            </a:r>
          </a:p>
          <a:p>
            <a:r>
              <a:rPr lang="en-GB" sz="3200" b="1" dirty="0" err="1" smtClean="0"/>
              <a:t>Aeolic</a:t>
            </a:r>
            <a:endParaRPr lang="en-GB" sz="3200" b="1" dirty="0" smtClean="0"/>
          </a:p>
          <a:p>
            <a:r>
              <a:rPr lang="en-GB" sz="3200" b="1" dirty="0" err="1" smtClean="0"/>
              <a:t>Arcado</a:t>
            </a:r>
            <a:r>
              <a:rPr lang="en-GB" sz="3200" b="1" dirty="0" smtClean="0"/>
              <a:t>-Cypriot</a:t>
            </a:r>
          </a:p>
          <a:p>
            <a:pPr>
              <a:buNone/>
            </a:pPr>
            <a:endParaRPr lang="en-GB" sz="3200" b="1" dirty="0" smtClean="0"/>
          </a:p>
          <a:p>
            <a:pPr>
              <a:buNone/>
            </a:pPr>
            <a:r>
              <a:rPr lang="en-GB" sz="3200" dirty="0" smtClean="0"/>
              <a:t>Eastern group:   </a:t>
            </a:r>
          </a:p>
          <a:p>
            <a:r>
              <a:rPr lang="en-GB" sz="3200" b="1" dirty="0" smtClean="0"/>
              <a:t>Attic</a:t>
            </a:r>
          </a:p>
          <a:p>
            <a:r>
              <a:rPr lang="en-GB" sz="3200" b="1" dirty="0" smtClean="0"/>
              <a:t>Ionic</a:t>
            </a:r>
          </a:p>
          <a:p>
            <a:r>
              <a:rPr lang="en-GB" sz="3200" b="1" dirty="0" smtClean="0"/>
              <a:t>Achaean Doric Greek</a:t>
            </a:r>
          </a:p>
          <a:p>
            <a:endParaRPr lang="en-GB" dirty="0"/>
          </a:p>
        </p:txBody>
      </p:sp>
      <p:sp>
        <p:nvSpPr>
          <p:cNvPr id="10" name="9 - Θέση ημερομηνίας"/>
          <p:cNvSpPr>
            <a:spLocks noGrp="1"/>
          </p:cNvSpPr>
          <p:nvPr>
            <p:ph type="dt" sz="half" idx="10"/>
          </p:nvPr>
        </p:nvSpPr>
        <p:spPr/>
        <p:txBody>
          <a:bodyPr/>
          <a:lstStyle/>
          <a:p>
            <a:r>
              <a:rPr lang="en-US" smtClean="0"/>
              <a:t>Languages and Varieties</a:t>
            </a:r>
            <a:endParaRPr lang="en-US" dirty="0"/>
          </a:p>
        </p:txBody>
      </p:sp>
      <p:sp>
        <p:nvSpPr>
          <p:cNvPr id="11" name="10 - Θέση αριθμού διαφάνειας"/>
          <p:cNvSpPr>
            <a:spLocks noGrp="1"/>
          </p:cNvSpPr>
          <p:nvPr>
            <p:ph type="sldNum" sz="quarter" idx="12"/>
          </p:nvPr>
        </p:nvSpPr>
        <p:spPr/>
        <p:txBody>
          <a:bodyPr/>
          <a:lstStyle/>
          <a:p>
            <a:fld id="{7734B93D-6301-4619-9276-C94011479A7B}" type="slidenum">
              <a:rPr lang="en-US" smtClean="0"/>
              <a:pPr/>
              <a:t>7</a:t>
            </a:fld>
            <a:endParaRPr lang="en-US" dirty="0"/>
          </a:p>
        </p:txBody>
      </p:sp>
      <p:graphicFrame>
        <p:nvGraphicFramePr>
          <p:cNvPr id="6" name="5 - Διάγραμμα"/>
          <p:cNvGraphicFramePr/>
          <p:nvPr/>
        </p:nvGraphicFramePr>
        <p:xfrm>
          <a:off x="1691680" y="5373216"/>
          <a:ext cx="6096000" cy="936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6 - TextBox"/>
          <p:cNvSpPr txBox="1"/>
          <p:nvPr/>
        </p:nvSpPr>
        <p:spPr>
          <a:xfrm>
            <a:off x="0" y="1340768"/>
            <a:ext cx="2111475" cy="369332"/>
          </a:xfrm>
          <a:prstGeom prst="rect">
            <a:avLst/>
          </a:prstGeom>
          <a:noFill/>
        </p:spPr>
        <p:txBody>
          <a:bodyPr wrap="none" rtlCol="0">
            <a:spAutoFit/>
          </a:bodyPr>
          <a:lstStyle/>
          <a:p>
            <a:r>
              <a:rPr lang="en-US" b="1" dirty="0" smtClean="0"/>
              <a:t>Classical Greece</a:t>
            </a:r>
            <a:endParaRPr lang="en-US" b="1" dirty="0"/>
          </a:p>
        </p:txBody>
      </p:sp>
      <p:sp>
        <p:nvSpPr>
          <p:cNvPr id="8" name="7 - TextBox"/>
          <p:cNvSpPr txBox="1"/>
          <p:nvPr/>
        </p:nvSpPr>
        <p:spPr>
          <a:xfrm>
            <a:off x="0" y="4941168"/>
            <a:ext cx="3687228" cy="369332"/>
          </a:xfrm>
          <a:prstGeom prst="rect">
            <a:avLst/>
          </a:prstGeom>
          <a:noFill/>
        </p:spPr>
        <p:txBody>
          <a:bodyPr wrap="none" rtlCol="0">
            <a:spAutoFit/>
          </a:bodyPr>
          <a:lstStyle/>
          <a:p>
            <a:r>
              <a:rPr lang="en-US" b="1" dirty="0" smtClean="0"/>
              <a:t>Hellenistic and Roman Times</a:t>
            </a:r>
            <a:endParaRPr lang="en-US" b="1" dirty="0"/>
          </a:p>
        </p:txBody>
      </p:sp>
      <p:sp>
        <p:nvSpPr>
          <p:cNvPr id="9" name="8 - TextBox"/>
          <p:cNvSpPr txBox="1"/>
          <p:nvPr/>
        </p:nvSpPr>
        <p:spPr>
          <a:xfrm>
            <a:off x="755576" y="6488668"/>
            <a:ext cx="3088346" cy="369332"/>
          </a:xfrm>
          <a:prstGeom prst="rect">
            <a:avLst/>
          </a:prstGeom>
          <a:noFill/>
        </p:spPr>
        <p:txBody>
          <a:bodyPr wrap="none" rtlCol="0">
            <a:spAutoFit/>
          </a:bodyPr>
          <a:lstStyle/>
          <a:p>
            <a:r>
              <a:rPr lang="en-US" dirty="0" smtClean="0"/>
              <a:t>Dialects become literary styles.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endParaRPr lang="en-US" dirty="0"/>
          </a:p>
        </p:txBody>
      </p:sp>
      <p:sp>
        <p:nvSpPr>
          <p:cNvPr id="3" name="2 - Θέση περιεχομένου"/>
          <p:cNvSpPr>
            <a:spLocks noGrp="1"/>
          </p:cNvSpPr>
          <p:nvPr>
            <p:ph idx="1"/>
          </p:nvPr>
        </p:nvSpPr>
        <p:spPr>
          <a:xfrm>
            <a:off x="467544" y="3212976"/>
            <a:ext cx="8229600" cy="1324744"/>
          </a:xfrm>
          <a:solidFill>
            <a:schemeClr val="accent6">
              <a:lumMod val="60000"/>
              <a:lumOff val="40000"/>
            </a:schemeClr>
          </a:solidFill>
        </p:spPr>
        <p:txBody>
          <a:bodyPr>
            <a:normAutofit/>
          </a:bodyPr>
          <a:lstStyle/>
          <a:p>
            <a:pPr marL="3175" indent="11113" algn="ctr">
              <a:buNone/>
            </a:pPr>
            <a:r>
              <a:rPr lang="en-US" b="1" dirty="0" smtClean="0"/>
              <a:t>The same—in most cases mutually intelligible—varieties are considered different languages.</a:t>
            </a:r>
            <a:endParaRPr lang="en-US" b="1" dirty="0"/>
          </a:p>
        </p:txBody>
      </p:sp>
      <p:sp>
        <p:nvSpPr>
          <p:cNvPr id="4" name="3 - Θέση ημερομηνίας"/>
          <p:cNvSpPr>
            <a:spLocks noGrp="1"/>
          </p:cNvSpPr>
          <p:nvPr>
            <p:ph type="dt" sz="half" idx="10"/>
          </p:nvPr>
        </p:nvSpPr>
        <p:spPr/>
        <p:txBody>
          <a:bodyPr/>
          <a:lstStyle/>
          <a:p>
            <a:r>
              <a:rPr lang="en-US" smtClean="0"/>
              <a:t>Languages and Varieties</a:t>
            </a:r>
            <a:endParaRPr lang="en-US" dirty="0"/>
          </a:p>
        </p:txBody>
      </p:sp>
      <p:sp>
        <p:nvSpPr>
          <p:cNvPr id="5" name="4 - Θέση αριθμού διαφάνειας"/>
          <p:cNvSpPr>
            <a:spLocks noGrp="1"/>
          </p:cNvSpPr>
          <p:nvPr>
            <p:ph type="sldNum" sz="quarter" idx="12"/>
          </p:nvPr>
        </p:nvSpPr>
        <p:spPr/>
        <p:txBody>
          <a:bodyPr/>
          <a:lstStyle/>
          <a:p>
            <a:fld id="{7734B93D-6301-4619-9276-C94011479A7B}" type="slidenum">
              <a:rPr lang="en-US" smtClean="0"/>
              <a:pPr/>
              <a:t>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67544" y="0"/>
            <a:ext cx="8229600" cy="1143000"/>
          </a:xfrm>
        </p:spPr>
        <p:txBody>
          <a:bodyPr/>
          <a:lstStyle/>
          <a:p>
            <a:r>
              <a:rPr lang="en-US" dirty="0" smtClean="0"/>
              <a:t>India</a:t>
            </a:r>
            <a:endParaRPr lang="en-US" dirty="0"/>
          </a:p>
        </p:txBody>
      </p:sp>
      <p:sp>
        <p:nvSpPr>
          <p:cNvPr id="3" name="2 - Θέση περιεχομένου"/>
          <p:cNvSpPr>
            <a:spLocks noGrp="1"/>
          </p:cNvSpPr>
          <p:nvPr>
            <p:ph idx="1"/>
          </p:nvPr>
        </p:nvSpPr>
        <p:spPr>
          <a:xfrm>
            <a:off x="914400" y="980728"/>
            <a:ext cx="8229600" cy="4525963"/>
          </a:xfrm>
        </p:spPr>
        <p:txBody>
          <a:bodyPr/>
          <a:lstStyle/>
          <a:p>
            <a:r>
              <a:rPr lang="en-US" dirty="0" smtClean="0"/>
              <a:t>A country with great linguistic diversity.</a:t>
            </a:r>
            <a:endParaRPr lang="en-US" dirty="0"/>
          </a:p>
        </p:txBody>
      </p:sp>
      <p:sp>
        <p:nvSpPr>
          <p:cNvPr id="5" name="4 - Θέση ημερομηνίας"/>
          <p:cNvSpPr>
            <a:spLocks noGrp="1"/>
          </p:cNvSpPr>
          <p:nvPr>
            <p:ph type="dt" sz="half" idx="10"/>
          </p:nvPr>
        </p:nvSpPr>
        <p:spPr/>
        <p:txBody>
          <a:bodyPr/>
          <a:lstStyle/>
          <a:p>
            <a:r>
              <a:rPr lang="en-US" smtClean="0"/>
              <a:t>Languages and Varieties</a:t>
            </a:r>
            <a:endParaRPr lang="en-US" dirty="0"/>
          </a:p>
        </p:txBody>
      </p:sp>
      <p:sp>
        <p:nvSpPr>
          <p:cNvPr id="6" name="5 - Θέση αριθμού διαφάνειας"/>
          <p:cNvSpPr>
            <a:spLocks noGrp="1"/>
          </p:cNvSpPr>
          <p:nvPr>
            <p:ph type="sldNum" sz="quarter" idx="12"/>
          </p:nvPr>
        </p:nvSpPr>
        <p:spPr/>
        <p:txBody>
          <a:bodyPr/>
          <a:lstStyle/>
          <a:p>
            <a:fld id="{7734B93D-6301-4619-9276-C94011479A7B}" type="slidenum">
              <a:rPr lang="en-US" smtClean="0"/>
              <a:pPr/>
              <a:t>9</a:t>
            </a:fld>
            <a:endParaRPr lang="en-US" dirty="0"/>
          </a:p>
        </p:txBody>
      </p:sp>
      <p:pic>
        <p:nvPicPr>
          <p:cNvPr id="24578" name="Picture 2" descr="http://ccat.sas.upenn.edu/plc/clpp/images/langmaps/india_lang_1973.jpg"/>
          <p:cNvPicPr>
            <a:picLocks noChangeAspect="1" noChangeArrowheads="1"/>
          </p:cNvPicPr>
          <p:nvPr/>
        </p:nvPicPr>
        <p:blipFill>
          <a:blip r:embed="rId2" cstate="print"/>
          <a:stretch>
            <a:fillRect/>
          </a:stretch>
        </p:blipFill>
        <p:spPr bwMode="auto">
          <a:xfrm>
            <a:off x="2483768" y="1556792"/>
            <a:ext cx="4645448" cy="5301208"/>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5031</TotalTime>
  <Words>2657</Words>
  <Application>Microsoft Macintosh PowerPoint</Application>
  <PresentationFormat>On-screen Show (4:3)</PresentationFormat>
  <Paragraphs>410</Paragraphs>
  <Slides>59</Slides>
  <Notes>1</Notes>
  <HiddenSlides>0</HiddenSlides>
  <MMClips>1</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Advantage</vt:lpstr>
      <vt:lpstr>Languages and Communities  Languages, Dialects and Varieties </vt:lpstr>
      <vt:lpstr>PowerPoint Presentation</vt:lpstr>
      <vt:lpstr>PowerPoint Presentation</vt:lpstr>
      <vt:lpstr>language</vt:lpstr>
      <vt:lpstr>Haugen (1966)</vt:lpstr>
      <vt:lpstr>PowerPoint Presentation</vt:lpstr>
      <vt:lpstr>Greek Dialects</vt:lpstr>
      <vt:lpstr>PowerPoint Presentation</vt:lpstr>
      <vt:lpstr>India</vt:lpstr>
      <vt:lpstr>PowerPoint Presentation</vt:lpstr>
      <vt:lpstr>Hindi-Urdu</vt:lpstr>
      <vt:lpstr>Hindi and Urdu politics Gumperz</vt:lpstr>
      <vt:lpstr>Yugoslavia</vt:lpstr>
      <vt:lpstr>Yugoslavia</vt:lpstr>
      <vt:lpstr>Scandinavia</vt:lpstr>
      <vt:lpstr>road signs! </vt:lpstr>
      <vt:lpstr>Dutch and German</vt:lpstr>
      <vt:lpstr>Linguistic Continuum</vt:lpstr>
      <vt:lpstr>The same—in most cases mutually intelligible—varieties are considered different languages. </vt:lpstr>
      <vt:lpstr>PowerPoint Presentation</vt:lpstr>
      <vt:lpstr>France</vt:lpstr>
      <vt:lpstr>China</vt:lpstr>
      <vt:lpstr>China</vt:lpstr>
      <vt:lpstr>PowerPoint Presentation</vt:lpstr>
      <vt:lpstr>Languages, Dialects and Viarieties</vt:lpstr>
      <vt:lpstr>PowerPoint Presentation</vt:lpstr>
      <vt:lpstr>Bell’s Criteria</vt:lpstr>
      <vt:lpstr>Standardization</vt:lpstr>
      <vt:lpstr>Scots and language</vt:lpstr>
      <vt:lpstr>Wycliffe’s Bible (app. 1380)</vt:lpstr>
      <vt:lpstr>Haugen (1966) on Standardization</vt:lpstr>
      <vt:lpstr>Which variety should be standardised?</vt:lpstr>
      <vt:lpstr>English</vt:lpstr>
      <vt:lpstr>Belgium</vt:lpstr>
      <vt:lpstr>Standard English (Wardhaugh, 1986:35)</vt:lpstr>
      <vt:lpstr>Standard English (Wardhaugh, 1986:35)</vt:lpstr>
      <vt:lpstr>Standard Greek</vt:lpstr>
      <vt:lpstr>Governments-Institutions involved in the Standardization Procedure</vt:lpstr>
      <vt:lpstr>Bell’s Criteria</vt:lpstr>
      <vt:lpstr>Vitality</vt:lpstr>
      <vt:lpstr>PowerPoint Presentation</vt:lpstr>
      <vt:lpstr>Bell’s Criteria</vt:lpstr>
      <vt:lpstr>Historicity</vt:lpstr>
      <vt:lpstr>Bell’s Criteria</vt:lpstr>
      <vt:lpstr>Autonomy</vt:lpstr>
      <vt:lpstr>Bell’s Criteria</vt:lpstr>
      <vt:lpstr>Reduction</vt:lpstr>
      <vt:lpstr>Bell’s Criteria</vt:lpstr>
      <vt:lpstr>Mixture</vt:lpstr>
      <vt:lpstr>Bell’s Criteria</vt:lpstr>
      <vt:lpstr>De facto Norms</vt:lpstr>
      <vt:lpstr>PowerPoint Presentation</vt:lpstr>
      <vt:lpstr>koiné and Vernacular</vt:lpstr>
      <vt:lpstr>variety</vt:lpstr>
      <vt:lpstr>Variety Fergusson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Languages and Communities  Languages, Dialects and Varieties</dc:title>
  <dc:creator>Charalambos Themistocleous</dc:creator>
  <cp:lastModifiedBy>Charalambos Themistocleous</cp:lastModifiedBy>
  <cp:revision>47</cp:revision>
  <dcterms:created xsi:type="dcterms:W3CDTF">2012-01-05T15:00:25Z</dcterms:created>
  <dcterms:modified xsi:type="dcterms:W3CDTF">2014-02-07T20:49:14Z</dcterms:modified>
</cp:coreProperties>
</file>